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363" r:id="rId2"/>
    <p:sldId id="257" r:id="rId3"/>
    <p:sldId id="258" r:id="rId4"/>
    <p:sldId id="265" r:id="rId5"/>
    <p:sldId id="266" r:id="rId6"/>
    <p:sldId id="267" r:id="rId7"/>
    <p:sldId id="437" r:id="rId8"/>
    <p:sldId id="504" r:id="rId9"/>
    <p:sldId id="447" r:id="rId10"/>
    <p:sldId id="505" r:id="rId11"/>
    <p:sldId id="494" r:id="rId12"/>
    <p:sldId id="403" r:id="rId13"/>
    <p:sldId id="404" r:id="rId14"/>
    <p:sldId id="420" r:id="rId15"/>
    <p:sldId id="419" r:id="rId16"/>
    <p:sldId id="448" r:id="rId17"/>
    <p:sldId id="449" r:id="rId18"/>
    <p:sldId id="423" r:id="rId19"/>
    <p:sldId id="496" r:id="rId20"/>
    <p:sldId id="497" r:id="rId21"/>
    <p:sldId id="498" r:id="rId22"/>
    <p:sldId id="283" r:id="rId23"/>
    <p:sldId id="355" r:id="rId24"/>
    <p:sldId id="499" r:id="rId25"/>
    <p:sldId id="500" r:id="rId26"/>
    <p:sldId id="501" r:id="rId27"/>
    <p:sldId id="424" r:id="rId28"/>
    <p:sldId id="297" r:id="rId29"/>
    <p:sldId id="289" r:id="rId30"/>
    <p:sldId id="291" r:id="rId31"/>
    <p:sldId id="292" r:id="rId32"/>
    <p:sldId id="444" r:id="rId33"/>
    <p:sldId id="302" r:id="rId34"/>
    <p:sldId id="350" r:id="rId35"/>
    <p:sldId id="309" r:id="rId36"/>
    <p:sldId id="434" r:id="rId37"/>
    <p:sldId id="366" r:id="rId38"/>
    <p:sldId id="311" r:id="rId39"/>
    <p:sldId id="425" r:id="rId40"/>
    <p:sldId id="315" r:id="rId41"/>
    <p:sldId id="316" r:id="rId42"/>
    <p:sldId id="317" r:id="rId43"/>
    <p:sldId id="318" r:id="rId44"/>
    <p:sldId id="436" r:id="rId45"/>
    <p:sldId id="320" r:id="rId46"/>
    <p:sldId id="426" r:id="rId47"/>
    <p:sldId id="321" r:id="rId48"/>
    <p:sldId id="502" r:id="rId49"/>
    <p:sldId id="442" r:id="rId50"/>
    <p:sldId id="443" r:id="rId51"/>
    <p:sldId id="503" r:id="rId52"/>
    <p:sldId id="370" r:id="rId53"/>
    <p:sldId id="507" r:id="rId54"/>
    <p:sldId id="264" r:id="rId55"/>
    <p:sldId id="339" r:id="rId56"/>
    <p:sldId id="356" r:id="rId57"/>
    <p:sldId id="362" r:id="rId58"/>
  </p:sldIdLst>
  <p:sldSz cx="9144000" cy="6858000" type="screen4x3"/>
  <p:notesSz cx="6858000" cy="9144000"/>
  <p:custDataLst>
    <p:tags r:id="rId60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9803"/>
    <a:srgbClr val="FF6969"/>
    <a:srgbClr val="CFAFFF"/>
    <a:srgbClr val="DDDDFF"/>
    <a:srgbClr val="C2A3FF"/>
    <a:srgbClr val="EBF5D7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7" autoAdjust="0"/>
    <p:restoredTop sz="95820" autoAdjust="0"/>
  </p:normalViewPr>
  <p:slideViewPr>
    <p:cSldViewPr showGuides="1">
      <p:cViewPr>
        <p:scale>
          <a:sx n="93" d="100"/>
          <a:sy n="93" d="100"/>
        </p:scale>
        <p:origin x="1264" y="400"/>
      </p:cViewPr>
      <p:guideLst>
        <p:guide orient="horz" pos="2160"/>
        <p:guide pos="2925"/>
      </p:guideLst>
    </p:cSldViewPr>
  </p:slideViewPr>
  <p:notesTextViewPr>
    <p:cViewPr>
      <p:scale>
        <a:sx n="295" d="100"/>
        <a:sy n="29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DFB21-2677-4389-8FFA-52BBC7B501BE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9B8B4-EB8D-45DE-8F67-0ACF3A416346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72A97-AC28-4873-9A7A-6C652FF7038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17</a:t>
            </a:fld>
            <a:endParaRPr lang="en-P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055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97322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8340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22</a:t>
            </a:fld>
            <a:endParaRPr lang="en-P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23</a:t>
            </a:fld>
            <a:endParaRPr lang="en-P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9605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89045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7352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28</a:t>
            </a:fld>
            <a:endParaRPr lang="en-P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400" dirty="0"/>
              <a:t>* 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비자용 사진 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장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 (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가로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 X 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세로 각 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5cm) - 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수요일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여권 크기 사진 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sz="1400" b="1" dirty="0">
                <a:latin typeface="굴림" pitchFamily="50" charset="-127"/>
                <a:ea typeface="굴림" pitchFamily="50" charset="-127"/>
              </a:rPr>
              <a:t>장</a:t>
            </a:r>
            <a:r>
              <a:rPr lang="en-US" altLang="ko-KR" sz="1400" b="1" dirty="0">
                <a:latin typeface="굴림" pitchFamily="50" charset="-127"/>
                <a:ea typeface="굴림" pitchFamily="50" charset="-127"/>
              </a:rPr>
              <a:t>.</a:t>
            </a:r>
            <a:endParaRPr lang="ko-KR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5</a:t>
            </a:fld>
            <a:endParaRPr lang="en-PH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29</a:t>
            </a:fld>
            <a:endParaRPr lang="en-PH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30</a:t>
            </a:fld>
            <a:endParaRPr lang="en-PH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31</a:t>
            </a:fld>
            <a:endParaRPr lang="en-PH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32</a:t>
            </a:fld>
            <a:endParaRPr lang="en-PH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9B8B4-EB8D-45DE-8F67-0ACF3A41634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8485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9B8B4-EB8D-45DE-8F67-0ACF3A41634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3749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9B8B4-EB8D-45DE-8F67-0ACF3A41634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7680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40</a:t>
            </a:fld>
            <a:endParaRPr lang="en-PH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42</a:t>
            </a:fld>
            <a:endParaRPr lang="en-PH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43</a:t>
            </a:fld>
            <a:endParaRPr lang="en-P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6</a:t>
            </a:fld>
            <a:endParaRPr lang="en-PH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44</a:t>
            </a:fld>
            <a:endParaRPr lang="en-PH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45</a:t>
            </a:fld>
            <a:endParaRPr lang="en-PH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47</a:t>
            </a:fld>
            <a:endParaRPr lang="en-PH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459003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49</a:t>
            </a:fld>
            <a:endParaRPr lang="en-PH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72A97-AC28-4873-9A7A-6C652FF7038F}" type="slidenum">
              <a:rPr lang="en-US" smtClean="0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53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930719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56</a:t>
            </a:fld>
            <a:endParaRPr lang="en-PH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72A97-AC28-4873-9A7A-6C652FF7038F}" type="slidenum">
              <a:rPr lang="en-US" smtClean="0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스파르타수업</a:t>
            </a:r>
            <a:endParaRPr lang="en-US" altLang="ko-KR" dirty="0"/>
          </a:p>
          <a:p>
            <a:r>
              <a:rPr lang="ko-KR" altLang="en-US" dirty="0" err="1"/>
              <a:t>졸업할떄까지</a:t>
            </a:r>
            <a:r>
              <a:rPr lang="ko-KR" altLang="en-US" dirty="0"/>
              <a:t> 참여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9B8B4-EB8D-45DE-8F67-0ACF3A41634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095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9</a:t>
            </a:fld>
            <a:endParaRPr lang="en-P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11</a:t>
            </a:fld>
            <a:endParaRPr lang="en-P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14</a:t>
            </a:fld>
            <a:endParaRPr lang="en-P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15</a:t>
            </a:fld>
            <a:endParaRPr lang="en-P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71743-54D8-4FAC-A6AF-AB60FE80370D}" type="slidenum">
              <a:rPr lang="en-PH" smtClean="0"/>
              <a:t>16</a:t>
            </a:fld>
            <a:endParaRPr lang="en-P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altLang="ko-KR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2302"/>
            <a:ext cx="1971675" cy="575989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1B5E69E-5282-439F-9849-9A4960B09AD2}" type="datetimeFigureOut">
              <a:rPr lang="ko-KR" altLang="en-US" smtClean="0"/>
              <a:t>2024. 1. 8.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1217645-2E04-4427-B0D0-73D398EE542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GIF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image" Target="../media/image46.png"/><Relationship Id="rId10" Type="http://schemas.openxmlformats.org/officeDocument/2006/relationships/image" Target="../media/image48.jpeg"/><Relationship Id="rId4" Type="http://schemas.openxmlformats.org/officeDocument/2006/relationships/image" Target="../media/image45.png"/><Relationship Id="rId9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30266" y="830508"/>
            <a:ext cx="3482975" cy="1228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385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Welcome to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48" y="2065763"/>
            <a:ext cx="7321899" cy="20253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89240"/>
            <a:ext cx="1295163" cy="4364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066" y="5470444"/>
            <a:ext cx="1103912" cy="62923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517232"/>
            <a:ext cx="806983" cy="5302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606" y="5517232"/>
            <a:ext cx="1874581" cy="562288"/>
          </a:xfrm>
          <a:prstGeom prst="rect">
            <a:avLst/>
          </a:prstGeom>
          <a:effectLst>
            <a:glow rad="381000">
              <a:schemeClr val="bg1"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10327272-4CC1-8E41-9A49-E528AF9D4C11}"/>
              </a:ext>
            </a:extLst>
          </p:cNvPr>
          <p:cNvSpPr txBox="1"/>
          <p:nvPr/>
        </p:nvSpPr>
        <p:spPr>
          <a:xfrm>
            <a:off x="179512" y="1268760"/>
            <a:ext cx="3029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課程規劃和門檻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71F7B7E-307E-C04E-BE86-04FAD4F5282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17808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ABOUT COURSE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CADC3AC7-89F4-6544-82AA-8DB08B44254D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13476399"/>
              </p:ext>
            </p:extLst>
          </p:nvPr>
        </p:nvGraphicFramePr>
        <p:xfrm>
          <a:off x="253714" y="2164142"/>
          <a:ext cx="8649254" cy="3384369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997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1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34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34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39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ja-JP" altLang="en-US" sz="1200" b="1">
                          <a:effectLst/>
                          <a:latin typeface="Malgun Gothic" panose="020B0503020000020004" charset="-127"/>
                          <a:ea typeface="Malgun Gothic" panose="020B0503020000020004" charset="-127"/>
                        </a:rPr>
                        <a:t>課程等級</a:t>
                      </a:r>
                      <a:endParaRPr lang="ja-JP" sz="12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Course 1</a:t>
                      </a:r>
                      <a:endParaRPr lang="ja-JP" sz="14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Course 2</a:t>
                      </a:r>
                      <a:endParaRPr lang="ja-JP" sz="14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Course 3</a:t>
                      </a:r>
                      <a:endParaRPr lang="ja-JP" sz="14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Course 4</a:t>
                      </a:r>
                      <a:endParaRPr lang="ja-JP" sz="14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8072" marR="8072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751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5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A2</a:t>
                      </a:r>
                      <a:r>
                        <a:rPr lang="en-US" altLang="ja-JP" sz="1500" b="1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KEY</a:t>
                      </a:r>
                      <a:endParaRPr lang="ja-JP" sz="1500" b="1" dirty="0">
                        <a:effectLst/>
                        <a:latin typeface="+mn-lt"/>
                        <a:ea typeface="Malgun Gothic" panose="020B0503020000020004" charset="-127"/>
                        <a:cs typeface="Arial" panose="020B0604020202020204" pitchFamily="34" charset="0"/>
                      </a:endParaRPr>
                    </a:p>
                  </a:txBody>
                  <a:tcPr marL="0" marR="0" marT="8072" marB="80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500" b="1" dirty="0">
                          <a:effectLst/>
                          <a:latin typeface="+mn-lt"/>
                          <a:ea typeface="Malgun Gothic" panose="020B0503020000020004" charset="-127"/>
                          <a:cs typeface="Arial" panose="020B0604020202020204" pitchFamily="34" charset="0"/>
                        </a:rPr>
                        <a:t>B1 Preliminary</a:t>
                      </a:r>
                      <a:endParaRPr lang="ja-JP" sz="1500" b="1" dirty="0">
                        <a:effectLst/>
                        <a:latin typeface="+mn-lt"/>
                        <a:ea typeface="Malgun Gothic" panose="020B0503020000020004" charset="-127"/>
                        <a:cs typeface="Arial" panose="020B0604020202020204" pitchFamily="34" charset="0"/>
                      </a:endParaRPr>
                    </a:p>
                  </a:txBody>
                  <a:tcPr marL="0" marR="0" marT="8072" marB="80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500" b="1" dirty="0">
                          <a:effectLst/>
                          <a:latin typeface="+mn-lt"/>
                          <a:ea typeface="Malgun Gothic" panose="020B0503020000020004" charset="-127"/>
                          <a:cs typeface="Arial" panose="020B0604020202020204" pitchFamily="34" charset="0"/>
                        </a:rPr>
                        <a:t>B2</a:t>
                      </a:r>
                      <a:r>
                        <a:rPr lang="en-US" altLang="ja-JP" sz="1500" b="1" baseline="0" dirty="0">
                          <a:effectLst/>
                          <a:latin typeface="+mn-lt"/>
                          <a:ea typeface="Malgun Gothic" panose="020B0503020000020004" charset="-127"/>
                          <a:cs typeface="Arial" panose="020B0604020202020204" pitchFamily="34" charset="0"/>
                        </a:rPr>
                        <a:t> First</a:t>
                      </a:r>
                      <a:endParaRPr lang="ja-JP" sz="1500" b="1" dirty="0">
                        <a:effectLst/>
                        <a:latin typeface="+mn-lt"/>
                        <a:ea typeface="Malgun Gothic" panose="020B0503020000020004" charset="-127"/>
                        <a:cs typeface="Arial" panose="020B0604020202020204" pitchFamily="34" charset="0"/>
                      </a:endParaRPr>
                    </a:p>
                  </a:txBody>
                  <a:tcPr marL="0" marR="0" marT="8072" marB="80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500" b="1" dirty="0">
                          <a:effectLst/>
                          <a:latin typeface="+mn-lt"/>
                          <a:ea typeface="Malgun Gothic" panose="020B0503020000020004" charset="-127"/>
                          <a:cs typeface="Arial" panose="020B0604020202020204" pitchFamily="34" charset="0"/>
                        </a:rPr>
                        <a:t>CAE</a:t>
                      </a:r>
                      <a:r>
                        <a:rPr lang="en-US" altLang="ja-JP" sz="1500" b="1" baseline="0" dirty="0">
                          <a:effectLst/>
                          <a:latin typeface="+mn-lt"/>
                          <a:ea typeface="Malgun Gothic" panose="020B0503020000020004" charset="-127"/>
                          <a:cs typeface="Arial" panose="020B0604020202020204" pitchFamily="34" charset="0"/>
                        </a:rPr>
                        <a:t> Advanced</a:t>
                      </a:r>
                      <a:endParaRPr lang="ja-JP" sz="1500" b="1" dirty="0">
                        <a:effectLst/>
                        <a:latin typeface="+mn-lt"/>
                        <a:ea typeface="Malgun Gothic" panose="020B0503020000020004" charset="-127"/>
                        <a:cs typeface="Arial" panose="020B0604020202020204" pitchFamily="34" charset="0"/>
                      </a:endParaRPr>
                    </a:p>
                  </a:txBody>
                  <a:tcPr marL="8072" marR="8072" marT="8072" marB="80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9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200" b="1" dirty="0" err="1">
                          <a:effectLst/>
                        </a:rPr>
                        <a:t>課程安排</a:t>
                      </a:r>
                      <a:r>
                        <a:rPr lang="en-US" altLang="ko-KR" sz="1200" b="1" dirty="0">
                          <a:effectLst/>
                        </a:rPr>
                        <a:t>        (</a:t>
                      </a:r>
                      <a:r>
                        <a:rPr lang="en-US" altLang="zh-CN" sz="1200" b="1" dirty="0">
                          <a:effectLst/>
                        </a:rPr>
                        <a:t>45min)</a:t>
                      </a:r>
                      <a:endParaRPr lang="ja-JP" sz="1200" b="1" dirty="0">
                        <a:effectLst/>
                      </a:endParaRPr>
                    </a:p>
                  </a:txBody>
                  <a:tcPr marL="0" marR="0" marT="8072" marB="807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2514600" marR="0" lvl="0" indent="0" algn="l" defTabSz="100838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effectLst/>
                        </a:rPr>
                        <a:t>      1:1 </a:t>
                      </a:r>
                      <a:r>
                        <a:rPr lang="ko-KR" sz="1200" b="1" dirty="0">
                          <a:effectLst/>
                        </a:rPr>
                        <a:t>▶ </a:t>
                      </a:r>
                      <a:r>
                        <a:rPr lang="en-US" sz="1200" b="1" dirty="0">
                          <a:effectLst/>
                        </a:rPr>
                        <a:t>Reading / Writing </a:t>
                      </a:r>
                      <a:r>
                        <a:rPr lang="en-US" altLang="ja-JP" sz="1200" b="1" dirty="0">
                          <a:effectLst/>
                        </a:rPr>
                        <a:t>A/B             </a:t>
                      </a:r>
                      <a:endParaRPr lang="ja-JP" sz="1200" b="1" dirty="0">
                        <a:effectLst/>
                      </a:endParaRPr>
                    </a:p>
                    <a:p>
                      <a:pPr marL="2514600" marR="0" lvl="0" indent="0" algn="l" defTabSz="100838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effectLst/>
                        </a:rPr>
                        <a:t>      1:1 </a:t>
                      </a:r>
                      <a:r>
                        <a:rPr lang="ko-KR" sz="1200" b="1" dirty="0">
                          <a:effectLst/>
                        </a:rPr>
                        <a:t>▶ </a:t>
                      </a:r>
                      <a:r>
                        <a:rPr lang="en-US" sz="1200" b="1" dirty="0">
                          <a:effectLst/>
                        </a:rPr>
                        <a:t>Listening / Speaking </a:t>
                      </a:r>
                      <a:r>
                        <a:rPr lang="en-US" altLang="ja-JP" sz="1200" b="1" dirty="0">
                          <a:effectLst/>
                        </a:rPr>
                        <a:t>A/B</a:t>
                      </a:r>
                      <a:endParaRPr lang="ja-JP" sz="1200" b="1" dirty="0">
                        <a:effectLst/>
                      </a:endParaRPr>
                    </a:p>
                    <a:p>
                      <a:pPr marL="2514600" lvl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      1:4 </a:t>
                      </a:r>
                      <a:r>
                        <a:rPr lang="ko-KR" sz="1200" b="1" dirty="0">
                          <a:effectLst/>
                        </a:rPr>
                        <a:t>▶</a:t>
                      </a:r>
                      <a:r>
                        <a:rPr lang="en-US" sz="1200" b="1" dirty="0">
                          <a:effectLst/>
                        </a:rPr>
                        <a:t> Discussion A/B</a:t>
                      </a: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ja-JP" altLang="en-US" sz="1200" b="1">
                          <a:effectLst/>
                          <a:latin typeface="Malgun Gothic" panose="020B0503020000020004" charset="-127"/>
                          <a:ea typeface="Malgun Gothic" panose="020B0503020000020004" charset="-127"/>
                        </a:rPr>
                        <a:t>要求</a:t>
                      </a:r>
                      <a:endParaRPr lang="ja-JP" sz="12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effectLst/>
                          <a:latin typeface="Malgun Gothic" panose="020B0503020000020004" charset="-127"/>
                          <a:ea typeface="Malgun Gothic" panose="020B0503020000020004" charset="-127"/>
                        </a:rPr>
                        <a:t>None</a:t>
                      </a:r>
                      <a:endParaRPr lang="ja-JP" sz="12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48260"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effectLst/>
                        </a:rPr>
                        <a:t>SMEAG 2L • KET 130 • IELTS 3.5</a:t>
                      </a:r>
                      <a:r>
                        <a:rPr lang="en-US" sz="1000" b="1" baseline="0" dirty="0">
                          <a:effectLst/>
                        </a:rPr>
                        <a:t> </a:t>
                      </a:r>
                      <a:r>
                        <a:rPr lang="en-US" sz="1000" b="1" dirty="0">
                          <a:effectLst/>
                        </a:rPr>
                        <a:t>• </a:t>
                      </a:r>
                    </a:p>
                    <a:p>
                      <a:pPr marR="48260"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effectLst/>
                        </a:rPr>
                        <a:t>TOEFL 40 • TOEIC 490 or Above</a:t>
                      </a:r>
                      <a:endParaRPr lang="ko-KR" altLang="en-US" sz="1000" b="1" dirty="0">
                        <a:effectLst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48260"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effectLst/>
                        </a:rPr>
                        <a:t>SMEAG 3L • PET 150 • IELTS 5.0</a:t>
                      </a:r>
                      <a:r>
                        <a:rPr lang="en-US" sz="1000" b="1" baseline="0" dirty="0">
                          <a:effectLst/>
                        </a:rPr>
                        <a:t> </a:t>
                      </a:r>
                      <a:r>
                        <a:rPr lang="en-US" sz="1000" b="1" dirty="0">
                          <a:effectLst/>
                        </a:rPr>
                        <a:t>•  TOEFL 60 • TOEIC 680 or Above</a:t>
                      </a:r>
                      <a:endParaRPr lang="ko-KR" altLang="en-US" sz="1000" b="1" dirty="0">
                        <a:effectLst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48260"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effectLst/>
                        </a:rPr>
                        <a:t>SMEAG 4M • FCE 170 • IELTS 7.0</a:t>
                      </a:r>
                      <a:r>
                        <a:rPr lang="en-US" sz="1000" b="1" baseline="0" dirty="0">
                          <a:effectLst/>
                        </a:rPr>
                        <a:t> </a:t>
                      </a:r>
                      <a:r>
                        <a:rPr lang="en-US" sz="1000" b="1" dirty="0">
                          <a:effectLst/>
                        </a:rPr>
                        <a:t>•  TOEFL 95 • TOEIC 905 or Above</a:t>
                      </a:r>
                      <a:endParaRPr lang="ko-KR" altLang="en-US" sz="1000" b="1" dirty="0">
                        <a:effectLst/>
                      </a:endParaRPr>
                    </a:p>
                  </a:txBody>
                  <a:tcPr marL="8072" marR="8072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316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ko-KR" sz="1100" b="1" dirty="0">
                          <a:latin typeface="+mj-ea"/>
                          <a:ea typeface="+mj-ea"/>
                        </a:rPr>
                        <a:t>SMEAG </a:t>
                      </a:r>
                      <a:r>
                        <a:rPr kumimoji="1" lang="ko-KR" altLang="en-US" sz="1100" b="1" dirty="0" err="1">
                          <a:latin typeface="Heiti SC Medium" pitchFamily="2" charset="-128"/>
                          <a:ea typeface="Heiti SC Medium" pitchFamily="2" charset="-128"/>
                        </a:rPr>
                        <a:t>入學</a:t>
                      </a:r>
                      <a:r>
                        <a:rPr kumimoji="1" lang="zh-CN" altLang="en-US" sz="1100" b="1" dirty="0">
                          <a:latin typeface="Heiti SC Medium" pitchFamily="2" charset="-128"/>
                          <a:ea typeface="Heiti SC Medium" pitchFamily="2" charset="-128"/>
                        </a:rPr>
                        <a:t>模擬考試成績以及官方成績均可作為等級衡量標準</a:t>
                      </a:r>
                      <a:endParaRPr kumimoji="1" lang="ko-KR" altLang="en-US" sz="1100" b="1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>
                          <a:effectLst/>
                          <a:latin typeface="Malgun Gothic" panose="020B0503020000020004" charset="-127"/>
                          <a:ea typeface="Malgun Gothic" panose="020B0503020000020004" charset="-127"/>
                        </a:rPr>
                        <a:t>注意事項</a:t>
                      </a:r>
                      <a:endParaRPr lang="ja-JP" sz="1200" b="1" dirty="0">
                        <a:effectLst/>
                        <a:latin typeface="Malgun Gothic" panose="020B0503020000020004" charset="-127"/>
                        <a:ea typeface="Malgun Gothic" panose="020B0503020000020004" charset="-127"/>
                      </a:endParaRPr>
                    </a:p>
                  </a:txBody>
                  <a:tcPr marL="0" marR="0" marT="8072" marB="807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    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※ </a:t>
                      </a:r>
                      <a:r>
                        <a:rPr lang="ko-KR" alt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學生</a:t>
                      </a:r>
                      <a:r>
                        <a:rPr lang="zh-CN" altLang="ko-KR" sz="1100" b="1" kern="1200" dirty="0" err="1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可必須</a:t>
                      </a:r>
                      <a:r>
                        <a:rPr lang="ko-KR" alt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出席必修課</a:t>
                      </a: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程（出席率不足</a:t>
                      </a:r>
                      <a:r>
                        <a:rPr lang="en-US" altLang="zh-CN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90%</a:t>
                      </a: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時將被給予警告）</a:t>
                      </a:r>
                      <a:endParaRPr lang="en-US" altLang="zh-CN" sz="1100" b="1" kern="1200" dirty="0">
                        <a:solidFill>
                          <a:schemeClr val="dk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    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※ </a:t>
                      </a: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學生每週週四必須參加模擬考試（缺席或考試中作弊時被給予警告）</a:t>
                      </a:r>
                      <a:endParaRPr lang="ja-JP" sz="1100" b="1" dirty="0"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 marL="0" marR="0" marT="8072" marB="80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626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 descr="一張含有 文字, 填字遊戲, 螢幕擷取畫面 的圖片&#10;&#10;自動產生的描述">
            <a:extLst>
              <a:ext uri="{FF2B5EF4-FFF2-40B4-BE49-F238E27FC236}">
                <a16:creationId xmlns:a16="http://schemas.microsoft.com/office/drawing/2014/main" id="{25AA5C43-99FD-7C4A-953A-4CA8871FB9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84" b="6154"/>
          <a:stretch/>
        </p:blipFill>
        <p:spPr>
          <a:xfrm rot="16200000">
            <a:off x="1691680" y="-1197717"/>
            <a:ext cx="5760639" cy="882138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95423634"/>
              </p:ext>
            </p:extLst>
          </p:nvPr>
        </p:nvGraphicFramePr>
        <p:xfrm>
          <a:off x="302939" y="1988840"/>
          <a:ext cx="8538122" cy="421484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88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49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SMEAG</a:t>
                      </a:r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有安排學生課程及分配老師的權利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如果希望使</a:t>
                      </a:r>
                      <a:r>
                        <a:rPr lang="ko-KR" altLang="en-US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用官方考試成</a:t>
                      </a:r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績進行分班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，必須要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提供官方考試成績影本</a:t>
                      </a:r>
                      <a:endParaRPr lang="ko-KR" altLang="en-US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課程時間自週一至週五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，每堂課時間為</a:t>
                      </a:r>
                      <a:r>
                        <a:rPr lang="en-US" altLang="zh-CN" b="0" dirty="0">
                          <a:latin typeface="Heiti SC Medium" pitchFamily="2" charset="-128"/>
                          <a:ea typeface="Heiti SC Medium" pitchFamily="2" charset="-128"/>
                        </a:rPr>
                        <a:t>45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分鐘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響鈴後五分鐘內進入教室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，否則視為曠課，喪失上該堂課的權利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29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baseline="0" dirty="0" err="1">
                          <a:latin typeface="Heiti SC Medium" pitchFamily="2" charset="-128"/>
                          <a:ea typeface="Heiti SC Medium" pitchFamily="2" charset="-128"/>
                        </a:rPr>
                        <a:t>倘若學員連續缺課</a:t>
                      </a:r>
                      <a:r>
                        <a:rPr lang="zh-CN" altLang="en-US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zh-CN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r>
                        <a:rPr lang="zh-CN" altLang="en-US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 天以上，</a:t>
                      </a:r>
                      <a:endParaRPr lang="en-US" altLang="zh-CN" b="0" baseline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latinLnBrk="1"/>
                      <a:r>
                        <a:rPr lang="zh-CN" altLang="en-US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學校將另行安排學生給</a:t>
                      </a:r>
                      <a:r>
                        <a:rPr lang="en-US" altLang="en-US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該位老師</a:t>
                      </a:r>
                      <a:r>
                        <a:rPr lang="zh-CN" altLang="en-US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，學生將會失去與該老師上課的機會</a:t>
                      </a:r>
                      <a:endParaRPr lang="en-US" altLang="ko-KR" b="0" baseline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如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果</a:t>
                      </a:r>
                      <a:r>
                        <a:rPr lang="en-US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想要調整課程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，將會收取手續費 </a:t>
                      </a:r>
                      <a:r>
                        <a:rPr lang="en-US" altLang="zh-CN" b="0" dirty="0">
                          <a:latin typeface="Heiti SC Medium" pitchFamily="2" charset="-128"/>
                          <a:ea typeface="Heiti SC Medium" pitchFamily="2" charset="-128"/>
                        </a:rPr>
                        <a:t>500peso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禁止在教室內吃東西</a:t>
                      </a:r>
                      <a:endParaRPr lang="ko-KR" altLang="en-US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10327272-4CC1-8E41-9A49-E528AF9D4C11}"/>
              </a:ext>
            </a:extLst>
          </p:cNvPr>
          <p:cNvSpPr txBox="1"/>
          <p:nvPr/>
        </p:nvSpPr>
        <p:spPr>
          <a:xfrm>
            <a:off x="179512" y="1268760"/>
            <a:ext cx="3389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學術相關基本規定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71F7B7E-307E-C04E-BE86-04FAD4F5282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17808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Academic REGULATION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7184108"/>
              </p:ext>
            </p:extLst>
          </p:nvPr>
        </p:nvGraphicFramePr>
        <p:xfrm>
          <a:off x="251520" y="2348880"/>
          <a:ext cx="8640960" cy="35283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5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5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30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收到課程表</a:t>
                      </a:r>
                      <a:r>
                        <a:rPr lang="ko-KR" altLang="en-US" sz="1800" b="0" u="sng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兩周後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可更換老師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（新生：第二周週四）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18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學生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每兩周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可換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一次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老師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，若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學生得到警告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周不能更換老師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0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跟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SA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老師面談後填寫換課單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（每週週四 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09:00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–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18:00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0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依照學生的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就讀週數、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警告數與出席率決定學生選擇老師的優先權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8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出席率基於更改</a:t>
                      </a:r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老師</a:t>
                      </a:r>
                      <a:r>
                        <a:rPr lang="zh-CN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後</a:t>
                      </a:r>
                      <a:r>
                        <a:rPr lang="ko-KR" altLang="en-US" b="0" dirty="0" err="1">
                          <a:latin typeface="Heiti SC Medium" pitchFamily="2" charset="-128"/>
                          <a:ea typeface="Heiti SC Medium" pitchFamily="2" charset="-128"/>
                        </a:rPr>
                        <a:t>最近兩周的記錄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0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b="0" baseline="0" dirty="0" err="1">
                          <a:latin typeface="Heiti SC Medium" pitchFamily="2" charset="-128"/>
                          <a:ea typeface="Heiti SC Medium" pitchFamily="2" charset="-128"/>
                        </a:rPr>
                        <a:t>更換老師無額外費用</a:t>
                      </a:r>
                      <a:endParaRPr lang="ko-KR" altLang="en-US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0C2B4D7-77FC-9D40-A5EA-340001842081}"/>
              </a:ext>
            </a:extLst>
          </p:cNvPr>
          <p:cNvSpPr txBox="1">
            <a:spLocks noChangeArrowheads="1"/>
          </p:cNvSpPr>
          <p:nvPr/>
        </p:nvSpPr>
        <p:spPr>
          <a:xfrm>
            <a:off x="283496" y="404664"/>
            <a:ext cx="8536976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굴림" pitchFamily="50" charset="-12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C98FBC0D-54AE-D948-B7E3-CCE5C2CF7519}"/>
              </a:ext>
            </a:extLst>
          </p:cNvPr>
          <p:cNvSpPr txBox="1"/>
          <p:nvPr/>
        </p:nvSpPr>
        <p:spPr>
          <a:xfrm>
            <a:off x="179512" y="1268760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更換老師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2E6F33C-ED32-F54E-9286-6976BC062223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17808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Academic REGULATION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7524" y="315636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굴림" pitchFamily="50" charset="-127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0895324"/>
              </p:ext>
            </p:extLst>
          </p:nvPr>
        </p:nvGraphicFramePr>
        <p:xfrm>
          <a:off x="287524" y="2276870"/>
          <a:ext cx="8604956" cy="302433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84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1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zh-CN" altLang="ko-KR" sz="1800" b="0" kern="1200" baseline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出現</a:t>
                      </a:r>
                      <a:r>
                        <a:rPr lang="ko-KR" altLang="en-US" sz="1800" b="0" kern="1200" baseline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老師缺席的情況</a:t>
                      </a:r>
                      <a:r>
                        <a:rPr lang="zh-CN" altLang="ko-KR" sz="1800" b="0" kern="1200" baseline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時</a:t>
                      </a:r>
                      <a:r>
                        <a:rPr lang="zh-CN" altLang="en-US" sz="1800" b="0" kern="1200" baseline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，必須在以下兩個選項中選擇一項。</a:t>
                      </a:r>
                      <a:endParaRPr lang="en-US" altLang="zh-CN" sz="1800" b="0" kern="1200" baseline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- 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代課老師授課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- </a:t>
                      </a:r>
                      <a:r>
                        <a:rPr lang="zh-CN" altLang="en-US" sz="1800" b="0" kern="12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自習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3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1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開課</a:t>
                      </a:r>
                      <a:r>
                        <a:rPr lang="en-US" altLang="ko-KR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分鐘後，如果</a:t>
                      </a:r>
                      <a:r>
                        <a:rPr lang="zh-CN" altLang="ko-KR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任課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</a:t>
                      </a:r>
                      <a:r>
                        <a:rPr lang="zh-CN" altLang="ko-KR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缺席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，請立即聯繫</a:t>
                      </a:r>
                      <a:r>
                        <a:rPr lang="en-US" altLang="ko-KR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team leader</a:t>
                      </a:r>
                      <a:r>
                        <a:rPr lang="ko-KR" altLang="en-US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！</a:t>
                      </a:r>
                      <a:endParaRPr lang="en-US" altLang="ko-KR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3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1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TW" altLang="en-US" sz="1800" b="0" kern="1200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老師若連續缺席</a:t>
                      </a:r>
                      <a:r>
                        <a:rPr lang="en-US" altLang="zh-TW" sz="1800" b="0" kern="1200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2</a:t>
                      </a:r>
                      <a:r>
                        <a:rPr lang="zh-CN" altLang="en-US" sz="1800" b="0" kern="1200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天，請到辦公室告知經理</a:t>
                      </a:r>
                      <a:endParaRPr lang="ko-KR" altLang="ko-KR" sz="1800" b="0" kern="1200" dirty="0">
                        <a:solidFill>
                          <a:srgbClr val="FF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0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1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kern="120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在保證班</a:t>
                      </a:r>
                      <a:r>
                        <a:rPr lang="zh-CN" altLang="ko-KR" sz="1800" b="0" kern="120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期限</a:t>
                      </a:r>
                      <a:r>
                        <a:rPr lang="ko-KR" altLang="en-US" sz="1800" b="0" kern="120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內的保證班學生不</a:t>
                      </a:r>
                      <a:r>
                        <a:rPr lang="zh-CN" altLang="ko-KR" sz="1800" b="0" kern="120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可以選擇自習</a:t>
                      </a:r>
                      <a:r>
                        <a:rPr lang="ko-KR" altLang="en-US" sz="1800" b="0" kern="12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。</a:t>
                      </a:r>
                      <a:endParaRPr lang="en-US" altLang="ko-KR" sz="1800" b="0" kern="120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1268760"/>
            <a:ext cx="30448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必修課老師缺席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24253E1-A68F-814E-8786-A4A63B0BA1CE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7674025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regular CLASS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546506"/>
              </p:ext>
            </p:extLst>
          </p:nvPr>
        </p:nvGraphicFramePr>
        <p:xfrm>
          <a:off x="283542" y="1340768"/>
          <a:ext cx="8604956" cy="481813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就讀過程中，必須參加每週的模擬考試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: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可</a:t>
                      </a:r>
                      <a:r>
                        <a:rPr lang="ko-KR" altLang="en-US" sz="1600" b="0" baseline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向</a:t>
                      </a:r>
                      <a:r>
                        <a:rPr lang="ko-KR" altLang="en-US" sz="1600" b="0" baseline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0" baseline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SA </a:t>
                      </a:r>
                      <a:r>
                        <a:rPr lang="ko-KR" altLang="en-US" sz="1600" b="0" baseline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老師詢問</a:t>
                      </a:r>
                      <a:r>
                        <a:rPr lang="zh-CN" altLang="ko-KR" sz="1600" b="0" baseline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考試地點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7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每週四必須參加模擬考試，如果不參加考試，將給予一</a:t>
                      </a:r>
                      <a:r>
                        <a:rPr lang="zh-CN" altLang="ko-KR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次學術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警告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zh-CN" altLang="ko-KR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保證班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學生的模擬考試日期可能會</a:t>
                      </a:r>
                      <a:r>
                        <a:rPr lang="zh-CN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有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更動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考試</a:t>
                      </a:r>
                      <a:r>
                        <a:rPr lang="zh-CN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時間有可能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會根據學校時間表進行調整（每週公佈</a:t>
                      </a:r>
                      <a:r>
                        <a:rPr lang="ko-KR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ko-KR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每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週一可通過</a:t>
                      </a:r>
                      <a:r>
                        <a:rPr lang="zh-CN" altLang="ko-KR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任課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老師查詢考試成績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7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考場入口每週四晚上</a:t>
                      </a:r>
                      <a:r>
                        <a:rPr lang="ko-KR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7:00pm 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後，不</a:t>
                      </a:r>
                      <a:r>
                        <a:rPr lang="zh-CN" altLang="ko-KR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允許</a:t>
                      </a: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進入考場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（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以學校時間為准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遲到會視為</a:t>
                      </a:r>
                      <a:r>
                        <a:rPr lang="ko-KR" altLang="en-US" sz="1600" b="0" baseline="0" dirty="0" err="1">
                          <a:latin typeface="Heiti SC Medium" pitchFamily="2" charset="-128"/>
                          <a:ea typeface="Heiti SC Medium" pitchFamily="2" charset="-128"/>
                        </a:rPr>
                        <a:t>考試缺席</a:t>
                      </a:r>
                      <a:r>
                        <a:rPr lang="ko-KR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→ </a:t>
                      </a:r>
                      <a:r>
                        <a:rPr lang="zh-CN" altLang="ko-KR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一次學術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警告</a:t>
                      </a:r>
                      <a:r>
                        <a:rPr lang="ko-KR" altLang="en-US" sz="1600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  <a:endParaRPr lang="ko-KR" altLang="ko-KR" sz="1600" b="0" kern="1200" dirty="0">
                        <a:solidFill>
                          <a:schemeClr val="tx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6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600" b="0" dirty="0" err="1">
                          <a:latin typeface="Heiti SC Medium" pitchFamily="2" charset="-128"/>
                          <a:ea typeface="Heiti SC Medium" pitchFamily="2" charset="-128"/>
                        </a:rPr>
                        <a:t>需認真對待考試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，考試結束前退場、故意亂答、作弊</a:t>
                      </a:r>
                      <a:r>
                        <a:rPr lang="en-US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將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取消本次</a:t>
                      </a:r>
                      <a:r>
                        <a:rPr lang="en-US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考試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資格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ko-KR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學生將會收到一次學術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警告</a:t>
                      </a:r>
                      <a:endParaRPr lang="en-US" altLang="ko-KR" sz="16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10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Mock Test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只有發燒可以請假（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需要校內護士證明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en-US" altLang="ko-KR" sz="1600" b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ko-KR" sz="16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可以告訴任課</a:t>
                      </a:r>
                      <a:r>
                        <a:rPr lang="ko-KR" altLang="en-US" sz="16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老師後</a:t>
                      </a:r>
                      <a:r>
                        <a:rPr lang="zh-CN" altLang="ko-KR" sz="16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到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Academic office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提出申請（不會得到警告）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F7902524-DEAE-294A-B164-8A23CB93E356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Weekly mock test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-1404664" y="332656"/>
            <a:ext cx="886642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굴림" pitchFamily="50" charset="-127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94588142"/>
              </p:ext>
            </p:extLst>
          </p:nvPr>
        </p:nvGraphicFramePr>
        <p:xfrm>
          <a:off x="323528" y="1556792"/>
          <a:ext cx="8604956" cy="349204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6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前四周的斯巴達課缺席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8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次會收到一次警告、</a:t>
                      </a:r>
                      <a:endParaRPr lang="en-US" altLang="ko-KR" sz="1600" b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8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Regular</a:t>
                      </a:r>
                      <a:r>
                        <a:rPr lang="ko-KR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Class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：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缺席</a:t>
                      </a:r>
                      <a:r>
                        <a:rPr lang="ko-KR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8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節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ko-KR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ko-KR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得到第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次警告，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缺席</a:t>
                      </a:r>
                      <a:r>
                        <a:rPr lang="en-US" altLang="ko-KR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10</a:t>
                      </a:r>
                      <a:r>
                        <a:rPr lang="zh-CN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節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ko-KR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得到第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次警告</a:t>
                      </a:r>
                      <a:r>
                        <a:rPr lang="en-US" altLang="ko-KR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,</a:t>
                      </a:r>
                      <a:r>
                        <a:rPr lang="ko-KR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缺席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12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節</a:t>
                      </a:r>
                      <a:r>
                        <a:rPr lang="ko-KR" altLang="en-US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ko-KR" sz="16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得到第</a:t>
                      </a:r>
                      <a:r>
                        <a:rPr lang="en-US" altLang="zh-CN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r>
                        <a:rPr lang="zh-CN" altLang="en-US" sz="16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次警告</a:t>
                      </a:r>
                      <a:endParaRPr lang="en-US" altLang="ko-KR" sz="16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如需請病假請到辦公室找護士，若護士不在請找經理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MOCK TEST</a:t>
                      </a:r>
                      <a:r>
                        <a:rPr lang="zh-CN" altLang="en-US" sz="1600" b="0" dirty="0">
                          <a:latin typeface="Heiti SC Medium" pitchFamily="2" charset="-128"/>
                          <a:ea typeface="Heiti SC Medium" pitchFamily="2" charset="-128"/>
                        </a:rPr>
                        <a:t>：缺席或作弊時</a:t>
                      </a:r>
                      <a:r>
                        <a:rPr lang="zh-CN" altLang="en-US" sz="1600" dirty="0">
                          <a:latin typeface="Heiti SC Medium" pitchFamily="2" charset="-128"/>
                          <a:ea typeface="Heiti SC Medium" pitchFamily="2" charset="-128"/>
                          <a:sym typeface="+mn-ea"/>
                        </a:rPr>
                        <a:t>得到一次警告</a:t>
                      </a:r>
                      <a:endParaRPr lang="en-US" altLang="ko-KR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585146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6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600" b="0" dirty="0">
                          <a:latin typeface="Heiti SC Medium" pitchFamily="2" charset="-128"/>
                          <a:ea typeface="Heiti SC Medium" pitchFamily="2" charset="-128"/>
                        </a:rPr>
                        <a:t>Academic</a:t>
                      </a:r>
                      <a:r>
                        <a:rPr lang="en-US" altLang="ko-KR" sz="1600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 warning</a:t>
                      </a:r>
                      <a:r>
                        <a:rPr lang="zh-CN" altLang="en-US" sz="1600" b="0" baseline="0" dirty="0">
                          <a:latin typeface="Heiti SC Medium" pitchFamily="2" charset="-128"/>
                          <a:ea typeface="Heiti SC Medium" pitchFamily="2" charset="-128"/>
                        </a:rPr>
                        <a:t>上限為三次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600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</a:t>
                      </a:r>
                      <a:endParaRPr lang="zh-TW" altLang="en-US" dirty="0"/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自收到警告的日期起經過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12</a:t>
                      </a:r>
                      <a:r>
                        <a:rPr lang="ko-KR" alt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周後，警告將</a:t>
                      </a:r>
                      <a:r>
                        <a:rPr lang="zh-CN" altLang="ko-KR" sz="1600" b="0" kern="1200" dirty="0" err="1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會撤銷</a:t>
                      </a:r>
                      <a:endParaRPr lang="ko-KR" altLang="ko-KR" sz="1600" b="0" kern="1200" dirty="0">
                        <a:solidFill>
                          <a:schemeClr val="tx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161FDFD-5F29-CF45-BB2D-A1951E48E735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7674025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ACADEMIC WARNINGS</a:t>
            </a: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0" y="332656"/>
            <a:ext cx="746176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굴림" pitchFamily="50" charset="-127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4890936"/>
              </p:ext>
            </p:extLst>
          </p:nvPr>
        </p:nvGraphicFramePr>
        <p:xfrm>
          <a:off x="323528" y="1556792"/>
          <a:ext cx="8604956" cy="392990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保證班學生必須</a:t>
                      </a:r>
                      <a:r>
                        <a:rPr lang="zh-CN" altLang="ko-KR" sz="1800" b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保證</a:t>
                      </a: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100%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必修課出席率（前四周斯巴達課程須維持</a:t>
                      </a: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100%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出席率，四周後可選擇性參與）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8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當學生未達</a:t>
                      </a:r>
                      <a:r>
                        <a:rPr lang="zh-CN" altLang="ko-KR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到</a:t>
                      </a:r>
                      <a:r>
                        <a:rPr lang="en-US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保證班分數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時，學生必須重新維持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100%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出席率（包括斯巴達課）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必須報名參加官方考試（第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10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週進行）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學生倘若曠課或遲到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，將自動喪失保證班權利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60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如學生報名</a:t>
                      </a: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12</a:t>
                      </a:r>
                      <a:r>
                        <a:rPr lang="zh-CN" altLang="en-US" sz="1800" b="0" kern="1200" dirty="0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周的</a:t>
                      </a: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IELTS/TOEFL </a:t>
                      </a:r>
                      <a:r>
                        <a:rPr lang="zh-CN" altLang="en-US" sz="1800" b="0" kern="1200" dirty="0">
                          <a:solidFill>
                            <a:schemeClr val="tx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課程時，我們將提供一次免費的官方考試</a:t>
                      </a:r>
                      <a:endParaRPr lang="en-US" altLang="ko-KR" sz="1800" b="0" kern="1200" dirty="0">
                        <a:solidFill>
                          <a:schemeClr val="tx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85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kern="12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6</a:t>
                      </a:r>
                      <a:endParaRPr lang="ko-KR" altLang="en-US" sz="1800" b="0" kern="120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kern="1200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當學生得到第</a:t>
                      </a:r>
                      <a:r>
                        <a:rPr lang="en-US" altLang="zh-CN" sz="1800" b="0" kern="1200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3</a:t>
                      </a:r>
                      <a:r>
                        <a:rPr lang="zh-CN" altLang="en-US" sz="1800" b="0" kern="1200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次警告時，免費官方考試的資格將被取消（如考試後將被要求收取考試費用）</a:t>
                      </a:r>
                      <a:endParaRPr lang="en-US" altLang="ko-KR" sz="1800" b="0" kern="1200" dirty="0">
                        <a:solidFill>
                          <a:srgbClr val="FF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9CC16F1-EAB5-B245-A4F4-D3A04917CF15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7674025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GUARANTEE COURSES</a:t>
            </a: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413339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 ADMIN</a:t>
            </a: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84008860"/>
              </p:ext>
            </p:extLst>
          </p:nvPr>
        </p:nvGraphicFramePr>
        <p:xfrm>
          <a:off x="282351" y="2150770"/>
          <a:ext cx="8604956" cy="365449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使用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瓦斯爐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、危險電器、炊具等設備。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週末及平日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校外留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宿前未參加安全講習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且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未取得</a:t>
                      </a:r>
                      <a:r>
                        <a:rPr lang="en-US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外宿單</a:t>
                      </a:r>
                      <a:endParaRPr lang="zh-CN" altLang="en-US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偽造的旅行計畫表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違反門禁時間返校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（一次警告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+ 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禁止進入校園）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不聽從警衛或行政人員的指示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198996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不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允許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讓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非本房間學生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進入自己的房間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!!!</a:t>
                      </a:r>
                      <a:r>
                        <a:rPr lang="ko-KR" altLang="en-US" sz="180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即使是同性</a:t>
                      </a:r>
                      <a:r>
                        <a:rPr lang="zh-CN" altLang="ko-KR" sz="180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別房間</a:t>
                      </a:r>
                      <a:r>
                        <a:rPr lang="ko-KR" altLang="en-US" sz="180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也不</a:t>
                      </a:r>
                      <a:r>
                        <a:rPr lang="zh-CN" altLang="ko-KR" sz="180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可以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未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獲得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許可與老師或菲律賓職員私下會面的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情況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（吃飯，旅行等）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179512" y="1268760"/>
            <a:ext cx="358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行政警告</a:t>
            </a:r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en-US" altLang="ko-KR" sz="28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1</a:t>
            </a:r>
            <a:r>
              <a:rPr lang="ko-KR" altLang="en-US" sz="28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次警告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183880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4649" y="332656"/>
            <a:ext cx="91440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 contents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443841"/>
            <a:ext cx="741682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en-US" altLang="ko-KR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SMEAG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介紹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校規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生活規定</a:t>
            </a:r>
            <a:r>
              <a:rPr lang="en-US" altLang="ko-KR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、外宿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學生</a:t>
            </a:r>
            <a:r>
              <a:rPr lang="zh-CN" altLang="ko-KR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協助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服務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簽證和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退款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>
              <a:lnSpc>
                <a:spcPct val="150000"/>
              </a:lnSpc>
              <a:buFont typeface="+mj-lt"/>
              <a:buAutoNum type="romanUcPeriod"/>
            </a:pPr>
            <a:r>
              <a:rPr lang="ko-KR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ko-KR" altLang="en-US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安全規則及其他事項</a:t>
            </a:r>
            <a:endParaRPr lang="ko-KR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80" y="1844669"/>
            <a:ext cx="3496567" cy="343633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6557235"/>
              </p:ext>
            </p:extLst>
          </p:nvPr>
        </p:nvGraphicFramePr>
        <p:xfrm>
          <a:off x="282351" y="2150770"/>
          <a:ext cx="8604956" cy="358248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463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在校園內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多次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發出過大的噪音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，並且不聽從工作人員勸阻</a:t>
                      </a:r>
                      <a:endParaRPr lang="zh-CN" altLang="ko-KR" sz="1800" b="0" baseline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63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學生之間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發生嚴重的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爭吵或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性騷擾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行為。</a:t>
                      </a:r>
                      <a:endParaRPr lang="zh-CN" altLang="en-US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2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宿舍內發現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含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酒精類飲品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，不追究是哪位學生帶入，同寢室的每一位學生均會得到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兩支警告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6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發現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E-money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卡出現錯誤卻未告知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工作人員並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故意違規使用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E-money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卡的情形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63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在房間內吸煙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63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未成年人吸煙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179512" y="1268760"/>
            <a:ext cx="358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行政警告</a:t>
            </a:r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en-US" altLang="ko-KR" sz="28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2</a:t>
            </a:r>
            <a:r>
              <a:rPr lang="ko-KR" altLang="en-US" sz="28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次警告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7814939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95886286"/>
              </p:ext>
            </p:extLst>
          </p:nvPr>
        </p:nvGraphicFramePr>
        <p:xfrm>
          <a:off x="282351" y="2150770"/>
          <a:ext cx="8604956" cy="2016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過於親密的學生間或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師生間的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互動行為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（同性也包含在內）</a:t>
                      </a:r>
                      <a:endParaRPr lang="zh-CN" altLang="ko-KR" sz="1800" b="0" baseline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攜帶酒精類飲品入校園</a:t>
                      </a:r>
                      <a:endParaRPr lang="zh-CN" altLang="en-US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翻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窗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進入或外出校園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賄賂警衛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、安全人員或職員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179512" y="1268760"/>
            <a:ext cx="358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行政警告</a:t>
            </a:r>
            <a:r>
              <a:rPr lang="ko-KR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en-US" altLang="ko-KR" sz="28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3</a:t>
            </a:r>
            <a:r>
              <a:rPr lang="ko-KR" altLang="en-US" sz="28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次警告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BD50C120-71AE-4D4E-96BF-ED4221EBE278}"/>
              </a:ext>
            </a:extLst>
          </p:cNvPr>
          <p:cNvSpPr txBox="1"/>
          <p:nvPr/>
        </p:nvSpPr>
        <p:spPr>
          <a:xfrm>
            <a:off x="282351" y="4702065"/>
            <a:ext cx="8527174" cy="94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err="1">
                <a:latin typeface="Heiti SC Medium" pitchFamily="2" charset="-128"/>
                <a:ea typeface="Heiti SC Medium" pitchFamily="2" charset="-128"/>
              </a:rPr>
              <a:t>原則上</a:t>
            </a:r>
            <a:r>
              <a:rPr lang="zh-CN" altLang="en-US" sz="2000" b="1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sz="2000" b="1" dirty="0">
                <a:latin typeface="Heiti SC Medium" pitchFamily="2" charset="-128"/>
                <a:ea typeface="Heiti SC Medium" pitchFamily="2" charset="-128"/>
              </a:rPr>
              <a:t>12:00am</a:t>
            </a:r>
            <a:r>
              <a:rPr lang="zh-CN" altLang="en-US" sz="2000" b="1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sz="2000" b="1" dirty="0" err="1">
                <a:latin typeface="Heiti SC Medium" pitchFamily="2" charset="-128"/>
                <a:ea typeface="Heiti SC Medium" pitchFamily="2" charset="-128"/>
              </a:rPr>
              <a:t>至</a:t>
            </a:r>
            <a:r>
              <a:rPr lang="zh-CN" altLang="en-US" sz="2000" b="1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sz="2000" b="1" dirty="0">
                <a:latin typeface="Heiti SC Medium" pitchFamily="2" charset="-128"/>
                <a:ea typeface="Heiti SC Medium" pitchFamily="2" charset="-128"/>
              </a:rPr>
              <a:t>05:00am</a:t>
            </a:r>
            <a:r>
              <a:rPr lang="zh-CN" altLang="en-US" sz="2000" b="1" dirty="0">
                <a:latin typeface="Heiti SC Medium" pitchFamily="2" charset="-128"/>
                <a:ea typeface="Heiti SC Medium" pitchFamily="2" charset="-128"/>
              </a:rPr>
              <a:t> 我們會建議學生在寢室休息，不建議學生房間外遊蕩，大聲喧嘩。</a:t>
            </a:r>
            <a:r>
              <a:rPr lang="ko-KR" altLang="en-US" sz="2000" b="1" dirty="0" err="1">
                <a:latin typeface="Heiti SC Medium" pitchFamily="2" charset="-128"/>
                <a:ea typeface="Heiti SC Medium" pitchFamily="2" charset="-128"/>
              </a:rPr>
              <a:t>雖然沒有警告，但是</a:t>
            </a:r>
            <a:r>
              <a:rPr lang="zh-CN" altLang="ko-KR" sz="2000" b="1" dirty="0" err="1">
                <a:latin typeface="Heiti SC Medium" pitchFamily="2" charset="-128"/>
                <a:ea typeface="Heiti SC Medium" pitchFamily="2" charset="-128"/>
              </a:rPr>
              <a:t>請</a:t>
            </a:r>
            <a:r>
              <a:rPr lang="ko-KR" altLang="en-US" sz="20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儘量保持安靜</a:t>
            </a:r>
            <a:r>
              <a:rPr lang="ko-KR" altLang="en-US" sz="2000" b="1" dirty="0">
                <a:latin typeface="Heiti SC Medium" pitchFamily="2" charset="-128"/>
                <a:ea typeface="Heiti SC Medium" pitchFamily="2" charset="-128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63783849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2714620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endParaRPr lang="en-US" altLang="ko-KR" sz="2000" b="1" dirty="0">
              <a:latin typeface="굴림" pitchFamily="50" charset="-127"/>
              <a:ea typeface="굴림" pitchFamily="50" charset="-127"/>
            </a:endParaRPr>
          </a:p>
        </p:txBody>
      </p:sp>
      <p:grpSp>
        <p:nvGrpSpPr>
          <p:cNvPr id="16" name="Group 24"/>
          <p:cNvGrpSpPr/>
          <p:nvPr/>
        </p:nvGrpSpPr>
        <p:grpSpPr>
          <a:xfrm>
            <a:off x="500034" y="1844824"/>
            <a:ext cx="7858180" cy="3610129"/>
            <a:chOff x="457544" y="1646131"/>
            <a:chExt cx="8133396" cy="3824443"/>
          </a:xfrm>
        </p:grpSpPr>
        <p:pic>
          <p:nvPicPr>
            <p:cNvPr id="17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919" y="1801587"/>
              <a:ext cx="1376832" cy="1375496"/>
            </a:xfrm>
            <a:prstGeom prst="rect">
              <a:avLst/>
            </a:prstGeom>
          </p:spPr>
        </p:pic>
        <p:pic>
          <p:nvPicPr>
            <p:cNvPr id="18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805" y="1646131"/>
              <a:ext cx="1612598" cy="1612598"/>
            </a:xfrm>
            <a:prstGeom prst="rect">
              <a:avLst/>
            </a:prstGeom>
          </p:spPr>
        </p:pic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20819" y="1885871"/>
              <a:ext cx="1286644" cy="1216568"/>
            </a:xfrm>
            <a:prstGeom prst="rect">
              <a:avLst/>
            </a:prstGeom>
          </p:spPr>
        </p:pic>
        <p:pic>
          <p:nvPicPr>
            <p:cNvPr id="20" name="Picture 1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45752" y="4140427"/>
              <a:ext cx="1449866" cy="121492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3013" y="4047121"/>
              <a:ext cx="1527927" cy="142345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50457" y="3973482"/>
              <a:ext cx="1720766" cy="1437855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544" y="4103104"/>
              <a:ext cx="1678110" cy="134555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9246" y="1777481"/>
              <a:ext cx="1758651" cy="1417326"/>
            </a:xfrm>
            <a:prstGeom prst="rect">
              <a:avLst/>
            </a:prstGeom>
          </p:spPr>
        </p:pic>
      </p:grp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76345"/>
              </p:ext>
            </p:extLst>
          </p:nvPr>
        </p:nvGraphicFramePr>
        <p:xfrm>
          <a:off x="214282" y="3487898"/>
          <a:ext cx="8712201" cy="56343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97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7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8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dirty="0" err="1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得到</a:t>
                      </a:r>
                      <a:r>
                        <a:rPr lang="en-US" altLang="zh-CN" sz="1400" b="1" i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r>
                        <a:rPr lang="zh-CN" altLang="en-US" sz="1400" b="1" i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次警告時</a:t>
                      </a:r>
                      <a:endParaRPr lang="ko-KR" altLang="en-US" sz="1400" b="1" i="0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飲酒</a:t>
                      </a:r>
                      <a:r>
                        <a:rPr lang="en-US" altLang="ko-KR" sz="1400" b="1" dirty="0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ko-KR" altLang="en-US" sz="1400" b="1" dirty="0" err="1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賭博</a:t>
                      </a:r>
                      <a:r>
                        <a:rPr lang="en-US" altLang="ko-KR" sz="1400" b="1" dirty="0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ko-KR" altLang="en-US" sz="1400" b="1" dirty="0" err="1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偷竊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RED LINE 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進入異性房間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892113"/>
              </p:ext>
            </p:extLst>
          </p:nvPr>
        </p:nvGraphicFramePr>
        <p:xfrm>
          <a:off x="214282" y="5559600"/>
          <a:ext cx="8712201" cy="56324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97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7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8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245"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400" b="1" i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盜刷</a:t>
                      </a:r>
                      <a:r>
                        <a:rPr lang="en-US" altLang="ko-KR" sz="1400" b="1" i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E-MONEY</a:t>
                      </a:r>
                      <a:r>
                        <a:rPr lang="en-US" altLang="ko-KR" sz="1400" b="1" i="0" baseline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400" b="1" i="0" baseline="0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endParaRPr lang="ko-KR" altLang="en-US" sz="1400" b="1" i="0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和</a:t>
                      </a:r>
                      <a:r>
                        <a:rPr lang="en-US" altLang="en-US" sz="1400" b="1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職員或學生間的</a:t>
                      </a: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恐嚇，肢體衝突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惡意破壞設施，名譽詆毀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對菲律賓職員</a:t>
                      </a:r>
                      <a:r>
                        <a:rPr lang="zh-CN" altLang="ko-KR" sz="1400" b="1" dirty="0" err="1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種族歧視類</a:t>
                      </a:r>
                      <a:r>
                        <a:rPr lang="ko-KR" altLang="en-US" sz="1400" b="1" dirty="0" err="1">
                          <a:solidFill>
                            <a:schemeClr val="bg1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言行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Rectangle 3">
            <a:extLst>
              <a:ext uri="{FF2B5EF4-FFF2-40B4-BE49-F238E27FC236}">
                <a16:creationId xmlns:a16="http://schemas.microsoft.com/office/drawing/2014/main" id="{A629946D-B228-604B-BD40-A98D0B3C0638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2072776E-E3AC-EE4D-930E-F3E3452B6BDD}"/>
              </a:ext>
            </a:extLst>
          </p:cNvPr>
          <p:cNvSpPr txBox="1"/>
          <p:nvPr/>
        </p:nvSpPr>
        <p:spPr>
          <a:xfrm>
            <a:off x="282351" y="1268760"/>
            <a:ext cx="8609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ko-KR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行政警告：</a:t>
            </a:r>
            <a:r>
              <a:rPr lang="ko-KR" altLang="en-US" sz="28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退校處分</a:t>
            </a:r>
            <a:r>
              <a:rPr lang="zh-CN" altLang="en-US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（無</a:t>
            </a:r>
            <a:r>
              <a:rPr lang="en-US" altLang="zh-CN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法得到退款</a:t>
            </a:r>
            <a:r>
              <a:rPr lang="zh-CN" altLang="en-US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，且需要在</a:t>
            </a:r>
            <a:r>
              <a:rPr lang="en-US" altLang="zh-CN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48</a:t>
            </a:r>
            <a:r>
              <a:rPr lang="zh-CN" altLang="en-US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小時內</a:t>
            </a:r>
            <a:r>
              <a:rPr lang="en-US" altLang="en-US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離</a:t>
            </a:r>
            <a:r>
              <a:rPr lang="zh-CN" altLang="en-US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開學</a:t>
            </a:r>
            <a:r>
              <a:rPr lang="en-US" altLang="en-US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校</a:t>
            </a:r>
            <a:r>
              <a:rPr lang="zh-CN" altLang="en-US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）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2351" y="2088792"/>
            <a:ext cx="8461540" cy="367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Tx/>
              <a:buChar char="-"/>
            </a:pPr>
            <a:r>
              <a:rPr lang="ko-KR" altLang="en-US" sz="2000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sz="2000" dirty="0" err="1">
                <a:latin typeface="Heiti SC Medium" pitchFamily="2" charset="-128"/>
                <a:ea typeface="Heiti SC Medium" pitchFamily="2" charset="-128"/>
              </a:rPr>
              <a:t>第一</a:t>
            </a:r>
            <a:r>
              <a:rPr lang="zh-CN" altLang="ko-KR" sz="2000" dirty="0" err="1">
                <a:latin typeface="Heiti SC Medium" pitchFamily="2" charset="-128"/>
                <a:ea typeface="Heiti SC Medium" pitchFamily="2" charset="-128"/>
              </a:rPr>
              <a:t>次</a:t>
            </a:r>
            <a:r>
              <a:rPr lang="ko-KR" altLang="en-US" sz="2000" dirty="0" err="1">
                <a:latin typeface="Heiti SC Medium" pitchFamily="2" charset="-128"/>
                <a:ea typeface="Heiti SC Medium" pitchFamily="2" charset="-128"/>
              </a:rPr>
              <a:t>警告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：書面警告 </a:t>
            </a:r>
            <a:r>
              <a:rPr lang="en-US" altLang="zh-CN" sz="2000" dirty="0">
                <a:latin typeface="Heiti SC Medium" pitchFamily="2" charset="-128"/>
                <a:ea typeface="Heiti SC Medium" pitchFamily="2" charset="-128"/>
              </a:rPr>
              <a:t>+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 兩周禁止更換課程</a:t>
            </a:r>
            <a:endParaRPr lang="en-US" altLang="ko-KR" sz="2000" dirty="0"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sz="2000" dirty="0" err="1">
                <a:latin typeface="Heiti SC Medium" pitchFamily="2" charset="-128"/>
                <a:ea typeface="Heiti SC Medium" pitchFamily="2" charset="-128"/>
              </a:rPr>
              <a:t>第二</a:t>
            </a:r>
            <a:r>
              <a:rPr lang="zh-CN" altLang="ko-KR" sz="2000" dirty="0" err="1">
                <a:latin typeface="Heiti SC Medium" pitchFamily="2" charset="-128"/>
                <a:ea typeface="Heiti SC Medium" pitchFamily="2" charset="-128"/>
              </a:rPr>
              <a:t>次</a:t>
            </a:r>
            <a:r>
              <a:rPr lang="ko-KR" altLang="en-US" sz="2000" dirty="0" err="1">
                <a:latin typeface="Heiti SC Medium" pitchFamily="2" charset="-128"/>
                <a:ea typeface="Heiti SC Medium" pitchFamily="2" charset="-128"/>
              </a:rPr>
              <a:t>警告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：書面警告 </a:t>
            </a:r>
            <a:r>
              <a:rPr lang="en-US" altLang="zh-CN" sz="2000" dirty="0">
                <a:latin typeface="Heiti SC Medium" pitchFamily="2" charset="-128"/>
                <a:ea typeface="Heiti SC Medium" pitchFamily="2" charset="-128"/>
              </a:rPr>
              <a:t>+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 兩周禁止更換課程</a:t>
            </a:r>
            <a:endParaRPr lang="en-US" altLang="ko-KR" sz="2000" dirty="0"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第三</a:t>
            </a:r>
            <a:r>
              <a:rPr lang="zh-CN" altLang="ko-KR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</a:t>
            </a:r>
            <a:r>
              <a:rPr lang="ko-KR" altLang="en-US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警告</a:t>
            </a:r>
            <a:r>
              <a:rPr lang="zh-CN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書面警告 </a:t>
            </a:r>
            <a:r>
              <a:rPr lang="en-US" altLang="zh-CN" sz="2000" dirty="0">
                <a:latin typeface="Heiti SC Medium" pitchFamily="2" charset="-128"/>
                <a:ea typeface="Heiti SC Medium" pitchFamily="2" charset="-128"/>
              </a:rPr>
              <a:t>+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 兩周禁止更換課程</a:t>
            </a:r>
            <a:r>
              <a:rPr lang="en-US" altLang="ko-KR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+ </a:t>
            </a:r>
            <a:r>
              <a:rPr lang="zh-CN" altLang="en-US" sz="20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取消</a:t>
            </a:r>
            <a:r>
              <a:rPr lang="ko-KR" altLang="en-US" sz="20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免費官方考試的資格</a:t>
            </a:r>
            <a:endParaRPr lang="en-US" altLang="ko-KR" sz="20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第四</a:t>
            </a:r>
            <a:r>
              <a:rPr lang="zh-CN" altLang="ko-KR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</a:t>
            </a:r>
            <a:r>
              <a:rPr lang="ko-KR" altLang="en-US" sz="2000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警告</a:t>
            </a:r>
            <a:r>
              <a:rPr lang="zh-CN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書面警告 </a:t>
            </a:r>
            <a:r>
              <a:rPr lang="en-US" altLang="zh-CN" sz="2000" dirty="0">
                <a:latin typeface="Heiti SC Medium" pitchFamily="2" charset="-128"/>
                <a:ea typeface="Heiti SC Medium" pitchFamily="2" charset="-128"/>
              </a:rPr>
              <a:t>+</a:t>
            </a:r>
            <a:r>
              <a:rPr lang="zh-CN" altLang="en-US" sz="2000" dirty="0">
                <a:latin typeface="Heiti SC Medium" pitchFamily="2" charset="-128"/>
                <a:ea typeface="Heiti SC Medium" pitchFamily="2" charset="-128"/>
              </a:rPr>
              <a:t> 兩周禁止更換課程</a:t>
            </a:r>
            <a:r>
              <a:rPr lang="en-US" altLang="ko-KR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+ </a:t>
            </a:r>
            <a:r>
              <a:rPr lang="ko-KR" altLang="en-US" sz="2000" b="1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通知代辦及家長</a:t>
            </a:r>
            <a:r>
              <a:rPr lang="ko-KR" altLang="en-US" sz="20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endParaRPr lang="en-US" altLang="ko-KR" sz="20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zh-CN" altLang="en-US" sz="2000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第五</a:t>
            </a:r>
            <a:r>
              <a:rPr lang="zh-CN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次</a:t>
            </a:r>
            <a:r>
              <a:rPr lang="en-US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警告</a:t>
            </a:r>
            <a:r>
              <a:rPr lang="zh-CN" altLang="en-US" sz="20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開除處分</a:t>
            </a:r>
          </a:p>
          <a:p>
            <a:pPr>
              <a:lnSpc>
                <a:spcPct val="200000"/>
              </a:lnSpc>
              <a:buFontTx/>
              <a:buChar char="-"/>
            </a:pPr>
            <a:endParaRPr lang="en-US" altLang="ko-KR" sz="2000" u="sng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84400" y="5638800"/>
            <a:ext cx="47752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b="1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※ </a:t>
            </a:r>
            <a:r>
              <a:rPr lang="zh-CN" altLang="en-US" sz="2400" b="1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行政</a:t>
            </a:r>
            <a:r>
              <a:rPr lang="ko-KR" altLang="en-US" sz="2400" b="1" u="sng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警告與</a:t>
            </a:r>
            <a:r>
              <a:rPr lang="zh-CN" altLang="ko-KR" sz="2400" b="1" u="sng" dirty="0" err="1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學術性</a:t>
            </a:r>
            <a:r>
              <a:rPr lang="zh-CN" altLang="en-US" sz="2400" b="1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警告總和</a:t>
            </a:r>
            <a:r>
              <a:rPr lang="ko-KR" altLang="en-US" sz="2400" b="1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sz="2400" b="1" u="sng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※</a:t>
            </a:r>
            <a:endParaRPr lang="ko-KR" altLang="en-US" sz="2400" b="1" u="sng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821280A7-3A38-A941-B9B1-1EAD31E536D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95349385-69EC-564F-B5A7-F07DAAD7320E}"/>
              </a:ext>
            </a:extLst>
          </p:cNvPr>
          <p:cNvSpPr txBox="1"/>
          <p:nvPr/>
        </p:nvSpPr>
        <p:spPr>
          <a:xfrm>
            <a:off x="179512" y="1268760"/>
            <a:ext cx="3029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違反時處罰事項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13235820"/>
              </p:ext>
            </p:extLst>
          </p:nvPr>
        </p:nvGraphicFramePr>
        <p:xfrm>
          <a:off x="282351" y="2150770"/>
          <a:ext cx="8604956" cy="379851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90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學術警告與行政警告按相同比重處理，</a:t>
                      </a:r>
                      <a:r>
                        <a:rPr lang="ko-KR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學術警告</a:t>
                      </a:r>
                      <a:r>
                        <a:rPr lang="en-US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三支為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上</a:t>
                      </a:r>
                      <a:r>
                        <a:rPr lang="en-US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限</a:t>
                      </a:r>
                      <a:endParaRPr lang="en-US" altLang="ko-KR" sz="1800" b="0" u="none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90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得到警告起算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12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周</a:t>
                      </a:r>
                      <a:r>
                        <a:rPr lang="zh-TW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的後，如果在校內沒有發生額外問題，警告會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自動失效</a:t>
                      </a:r>
                      <a:endParaRPr lang="zh-CN" altLang="en-US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34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行政經理對於學生的違規行為有處分權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en-US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視情況給予學員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支警告甚至退校處分，請遵守行政經理的指示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34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在剩餘一周狀況被退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</a:t>
                      </a:r>
                      <a:r>
                        <a:rPr lang="en-US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的情況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，保證金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3000peso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將不予退還</a:t>
                      </a:r>
                      <a:r>
                        <a:rPr lang="zh-CN" altLang="en-US" sz="180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，該筆金額將捐贈給慈善機構</a:t>
                      </a:r>
                      <a:endParaRPr lang="zh-CN" altLang="ko-KR" sz="1800" u="none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34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當學生收到警告單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，學生須確認警告內容後簽名，如果學生對警告有所異議，請向行政經理或學術經理進行申訴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179512" y="1268760"/>
            <a:ext cx="3389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行政警告相關事項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805763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224253"/>
              </p:ext>
            </p:extLst>
          </p:nvPr>
        </p:nvGraphicFramePr>
        <p:xfrm>
          <a:off x="282351" y="2150770"/>
          <a:ext cx="8604956" cy="387032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21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適用於其他學生的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r>
                        <a:rPr lang="en-US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種外出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（醫院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郵局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訂機票）也可以適用於未成年學生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21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根據監護人填寫及允許的</a:t>
                      </a:r>
                      <a:r>
                        <a:rPr lang="en-US" altLang="ko-KR" sz="180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"</a:t>
                      </a:r>
                      <a:r>
                        <a:rPr lang="ko-KR" altLang="en-US" sz="180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未成年人外出、外宿、旅行協議書</a:t>
                      </a:r>
                      <a:r>
                        <a:rPr lang="en-US" altLang="ko-KR" sz="180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"</a:t>
                      </a:r>
                      <a:r>
                        <a:rPr lang="ko-KR" altLang="en-US" sz="180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進行管制</a:t>
                      </a:r>
                      <a:endParaRPr lang="en-US" altLang="ko-KR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589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上述的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種外出及週末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·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國定假日的外出，在得到父母書面上的同意後、</a:t>
                      </a:r>
                      <a:r>
                        <a:rPr lang="en-US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經理進行判斷後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，可以外出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在得到父母的允許時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，可以有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天以上的旅行（需遞交書面同意書）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家長外出同意書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，需在外出前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天交給行政經理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在行政經理的同意下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，未成年學生可以與成年學生一起外出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960974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282350" y="1268760"/>
            <a:ext cx="5838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未成年學生管理規定（未滿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18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歲）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205478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sym typeface="+mn-ea"/>
              </a:rPr>
              <a:t>ADMIN regulation</a:t>
            </a: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14892498"/>
              </p:ext>
            </p:extLst>
          </p:nvPr>
        </p:nvGraphicFramePr>
        <p:xfrm>
          <a:off x="282351" y="2150770"/>
          <a:ext cx="8604956" cy="172243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21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與畢業班學生有關的外出及送行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，不可外出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21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8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就讀期間內義務攜帶在當地可通話的手機</a:t>
                      </a:r>
                      <a:endParaRPr lang="en-US" altLang="ko-KR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9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未成年學生可申請機場送機服務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，並支付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1500peso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960974"/>
                  </a:ext>
                </a:extLst>
              </a:tr>
            </a:tbl>
          </a:graphicData>
        </a:graphic>
      </p:graphicFrame>
      <p:sp>
        <p:nvSpPr>
          <p:cNvPr id="5" name="TextBox 6">
            <a:extLst>
              <a:ext uri="{FF2B5EF4-FFF2-40B4-BE49-F238E27FC236}">
                <a16:creationId xmlns:a16="http://schemas.microsoft.com/office/drawing/2014/main" id="{C2AFB5FB-13C4-F546-9F2F-57B662BB701F}"/>
              </a:ext>
            </a:extLst>
          </p:cNvPr>
          <p:cNvSpPr txBox="1"/>
          <p:nvPr/>
        </p:nvSpPr>
        <p:spPr>
          <a:xfrm>
            <a:off x="282350" y="1268760"/>
            <a:ext cx="5838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未成年學生管理規定（未滿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18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歲）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3269327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904729"/>
            <a:ext cx="77048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atin typeface="Heiti SC Medium" pitchFamily="2" charset="-128"/>
                <a:ea typeface="Heiti SC Medium" pitchFamily="2" charset="-128"/>
              </a:rPr>
              <a:t>外出</a:t>
            </a:r>
            <a:r>
              <a:rPr lang="zh-CN" altLang="en-US" sz="2400" b="1" dirty="0">
                <a:latin typeface="Heiti SC Medium" pitchFamily="2" charset="-128"/>
                <a:ea typeface="Heiti SC Medium" pitchFamily="2" charset="-128"/>
              </a:rPr>
              <a:t>外宿 </a:t>
            </a:r>
            <a:r>
              <a:rPr lang="ko-KR" altLang="en-US" sz="2400" b="1" dirty="0"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vi-VN" altLang="ko-KR" sz="2400" b="1" dirty="0">
                <a:latin typeface="Calibri" panose="020F0502020204030204" pitchFamily="34" charset="0"/>
                <a:ea typeface="Heiti SC Medium" pitchFamily="2" charset="-128"/>
              </a:rPr>
              <a:t>I </a:t>
            </a:r>
            <a:r>
              <a:rPr lang="zh-CN" altLang="en-US" sz="2400" b="1" dirty="0">
                <a:latin typeface="Calibri" panose="020F0502020204030204" pitchFamily="34" charset="0"/>
                <a:ea typeface="Heiti SC Medium" pitchFamily="2" charset="-128"/>
              </a:rPr>
              <a:t> </a:t>
            </a:r>
            <a:r>
              <a:rPr lang="ko-KR" altLang="en-US" sz="2400" b="1" dirty="0" err="1">
                <a:latin typeface="Heiti SC Medium" pitchFamily="2" charset="-128"/>
                <a:ea typeface="Heiti SC Medium" pitchFamily="2" charset="-128"/>
              </a:rPr>
              <a:t>學生幫助服務</a:t>
            </a:r>
            <a:endParaRPr lang="en-US" altLang="ko-KR" sz="2400" b="1" dirty="0"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790636"/>
            <a:ext cx="914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</a:t>
            </a:r>
            <a:b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</a:br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GO &amp; STAY OUT</a:t>
            </a: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>
            <a:extLst>
              <a:ext uri="{FF2B5EF4-FFF2-40B4-BE49-F238E27FC236}">
                <a16:creationId xmlns:a16="http://schemas.microsoft.com/office/drawing/2014/main" id="{327934E9-1116-054E-9E4B-822CE82D8D7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Go &amp; Stay out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C48EA741-41FB-9541-8314-5F7015DBFD08}"/>
              </a:ext>
            </a:extLst>
          </p:cNvPr>
          <p:cNvSpPr txBox="1"/>
          <p:nvPr/>
        </p:nvSpPr>
        <p:spPr>
          <a:xfrm>
            <a:off x="179512" y="1268760"/>
            <a:ext cx="282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申請外出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/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外宿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695028E4-7769-F64E-A99A-A7D3888A50D4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71401743"/>
              </p:ext>
            </p:extLst>
          </p:nvPr>
        </p:nvGraphicFramePr>
        <p:xfrm>
          <a:off x="269522" y="2183873"/>
          <a:ext cx="8604956" cy="313885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48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週末外宿及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或需要於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點前離開學校，需要參加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安全教育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講座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zh-TW" altLang="en-US" sz="1800" b="0" u="sng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每週五或</a:t>
                      </a:r>
                      <a:r>
                        <a:rPr lang="zh-CN" altLang="ko-KR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節假日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前一天 中午</a:t>
                      </a:r>
                      <a:r>
                        <a:rPr lang="en-US" altLang="zh-CN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12:40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zh-CN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(HALL 2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r>
                        <a:rPr lang="en-US" altLang="zh-CN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進行安全教育</a:t>
                      </a:r>
                      <a:r>
                        <a:rPr lang="ko-KR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endParaRPr lang="en-US" altLang="ko-KR" sz="1800" b="0" u="none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zh-TW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必須</a:t>
                      </a:r>
                      <a:r>
                        <a:rPr lang="en-US" altLang="zh-CN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r>
                        <a:rPr lang="zh-CN" altLang="en-US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分鐘前進入教室</a:t>
                      </a:r>
                      <a:r>
                        <a:rPr lang="en-US" altLang="ko-KR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!! (</a:t>
                      </a:r>
                      <a:r>
                        <a:rPr lang="en-US" altLang="en-US" sz="1800" b="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遲到禁止進入教室</a:t>
                      </a:r>
                      <a:r>
                        <a:rPr lang="en-US" altLang="ko-KR" sz="1800" b="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4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2800" b="1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時間皆以警衛室的鐘為准</a:t>
                      </a:r>
                      <a:endParaRPr lang="ko-KR" altLang="en-US" sz="2800" b="1" u="none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- 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不以個人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手機時間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為參考標準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- 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需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預留時間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提前返校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2662"/>
                  </a:ext>
                </a:extLst>
              </a:tr>
            </a:tbl>
          </a:graphicData>
        </a:graphic>
      </p:graphicFrame>
      <p:pic>
        <p:nvPicPr>
          <p:cNvPr id="14" name="그림 16" descr="IMG_2524.JPG"/>
          <p:cNvPicPr>
            <a:picLocks noChangeAspect="1"/>
          </p:cNvPicPr>
          <p:nvPr/>
        </p:nvPicPr>
        <p:blipFill>
          <a:blip r:embed="rId4" cstate="print"/>
          <a:srcRect l="6250" t="21875" r="12500" b="21875"/>
          <a:stretch>
            <a:fillRect/>
          </a:stretch>
        </p:blipFill>
        <p:spPr>
          <a:xfrm>
            <a:off x="5562600" y="3693156"/>
            <a:ext cx="2251560" cy="1558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1983702" y="476672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DEFEDD5-FFED-3541-82FC-1FFD672790D5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Living regulation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B384D0D-DC1A-2F4B-88CC-9FBDCF48BC00}"/>
              </a:ext>
            </a:extLst>
          </p:cNvPr>
          <p:cNvSpPr txBox="1"/>
          <p:nvPr/>
        </p:nvSpPr>
        <p:spPr>
          <a:xfrm>
            <a:off x="179512" y="1268760"/>
            <a:ext cx="4201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宿舍鑰匙＆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E-money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卡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11" name="표 9">
            <a:extLst>
              <a:ext uri="{FF2B5EF4-FFF2-40B4-BE49-F238E27FC236}">
                <a16:creationId xmlns:a16="http://schemas.microsoft.com/office/drawing/2014/main" id="{DD1DC751-02D1-834C-9FDE-4D9BE5F6FFF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4687075"/>
              </p:ext>
            </p:extLst>
          </p:nvPr>
        </p:nvGraphicFramePr>
        <p:xfrm>
          <a:off x="282351" y="1971961"/>
          <a:ext cx="8604956" cy="419828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101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ko-KR" altLang="en-US" sz="1800" b="1" dirty="0" err="1">
                          <a:solidFill>
                            <a:srgbClr val="C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宿舍鑰匙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 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鑰匙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忘在</a:t>
                      </a:r>
                      <a:r>
                        <a:rPr lang="en-US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房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間</a:t>
                      </a:r>
                      <a:r>
                        <a:rPr lang="en-US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en-US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可向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警衛室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領取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備用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鑰匙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使用後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請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立即歸還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- </a:t>
                      </a:r>
                      <a:r>
                        <a:rPr lang="zh-TW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需要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新鑰匙時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，需要</a:t>
                      </a: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支付</a:t>
                      </a:r>
                      <a:r>
                        <a:rPr lang="en-US" altLang="zh-CN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300peso</a:t>
                      </a: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72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>
                          <a:solidFill>
                            <a:srgbClr val="C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E-money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卡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入學時將會拿到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E-money card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，學生可在辦公時間使用此卡存款或取款</a:t>
                      </a:r>
                      <a:endParaRPr lang="en-US" altLang="zh-CN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週一至週五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: 09:00 – 17:00)</a:t>
                      </a:r>
                      <a:b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</a:b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- 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丟失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E-money card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可以申請補辦（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200peso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使用場合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咖啡廳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,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辦公室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                （水電費、支付變更課程手續費、</a:t>
                      </a:r>
                      <a:r>
                        <a:rPr lang="en-US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延簽等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校園內所有場所）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出現故障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請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立即至辦公室通報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02" y="5661248"/>
            <a:ext cx="1763996" cy="4849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8064" y="3075057"/>
            <a:ext cx="3622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I. SMEAG </a:t>
            </a:r>
            <a:r>
              <a:rPr lang="ko-KR" altLang="en-US" sz="4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소개</a:t>
            </a:r>
            <a:endParaRPr lang="en-US" altLang="ko-KR" sz="4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13339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 SMEAG</a:t>
            </a: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983702" y="476672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E569205-2C09-694E-B852-267D91F0F4BD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Transfer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3104764-D7F4-CA4F-AD92-33C23695860F}"/>
              </a:ext>
            </a:extLst>
          </p:cNvPr>
          <p:cNvSpPr txBox="1"/>
          <p:nvPr/>
        </p:nvSpPr>
        <p:spPr>
          <a:xfrm>
            <a:off x="282350" y="1268760"/>
            <a:ext cx="198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更換房間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9" name="표 9">
            <a:extLst>
              <a:ext uri="{FF2B5EF4-FFF2-40B4-BE49-F238E27FC236}">
                <a16:creationId xmlns:a16="http://schemas.microsoft.com/office/drawing/2014/main" id="{9353889C-EB27-8145-97CA-FE3C4ECDDF83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1936261"/>
              </p:ext>
            </p:extLst>
          </p:nvPr>
        </p:nvGraphicFramePr>
        <p:xfrm>
          <a:off x="269522" y="2152020"/>
          <a:ext cx="8604956" cy="1080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如學生想換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更換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房間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，須支付</a:t>
                      </a:r>
                      <a:r>
                        <a:rPr lang="en-US" altLang="zh-CN" sz="1800" b="0" dirty="0">
                          <a:latin typeface="Heiti SC Medium" pitchFamily="2" charset="-128"/>
                          <a:ea typeface="Heiti SC Medium" pitchFamily="2" charset="-128"/>
                        </a:rPr>
                        <a:t>500peso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手續費</a:t>
                      </a:r>
                      <a:endParaRPr lang="en-US" altLang="ko-KR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每週三之前申請，週六換房間</a:t>
                      </a:r>
                      <a:endParaRPr lang="en-US" altLang="ko-KR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9">
            <a:extLst>
              <a:ext uri="{FF2B5EF4-FFF2-40B4-BE49-F238E27FC236}">
                <a16:creationId xmlns:a16="http://schemas.microsoft.com/office/drawing/2014/main" id="{9F75F85E-2333-1C4F-8D3B-208193FF7608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9993260"/>
              </p:ext>
            </p:extLst>
          </p:nvPr>
        </p:nvGraphicFramePr>
        <p:xfrm>
          <a:off x="269522" y="2193233"/>
          <a:ext cx="8604956" cy="3024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按月支付水電費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，水電費結算後學校將張貼收據明細至學生房間門上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工作人員上班時間，學生可以確認電費使用情況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在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Office)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畢業前</a:t>
                      </a:r>
                      <a:r>
                        <a:rPr lang="en-US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須通報3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號櫃檯具體離校</a:t>
                      </a:r>
                      <a:r>
                        <a:rPr lang="en-US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日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，水電費將以離校日為准計算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0605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電費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: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使用量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(1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Kw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為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20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peso)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、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水費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: 10peso</a:t>
                      </a:r>
                      <a:r>
                        <a:rPr lang="ko-KR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/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日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70235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收到水電費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收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據後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，請在指定日期前完成繳費（未如期繳納，每天將有</a:t>
                      </a:r>
                      <a:endParaRPr lang="en-US" altLang="zh-CN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10peso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罰款）</a:t>
                      </a:r>
                      <a:endParaRPr lang="en-US" altLang="ko-KR" sz="18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803144"/>
                  </a:ext>
                </a:extLst>
              </a:tr>
            </a:tbl>
          </a:graphicData>
        </a:graphic>
      </p:graphicFrame>
      <p:sp>
        <p:nvSpPr>
          <p:cNvPr id="8" name="Rectangle 3">
            <a:extLst>
              <a:ext uri="{FF2B5EF4-FFF2-40B4-BE49-F238E27FC236}">
                <a16:creationId xmlns:a16="http://schemas.microsoft.com/office/drawing/2014/main" id="{46446BF5-85B8-7A48-9916-FB8A2DB6A9C7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payment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DB67909-ECDA-E745-9915-FBA53B2F17AA}"/>
              </a:ext>
            </a:extLst>
          </p:cNvPr>
          <p:cNvSpPr txBox="1"/>
          <p:nvPr/>
        </p:nvSpPr>
        <p:spPr>
          <a:xfrm>
            <a:off x="282350" y="1268760"/>
            <a:ext cx="328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水電費繳納規定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4593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188373" y="1745214"/>
            <a:ext cx="2903907" cy="285550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9"/>
          <p:cNvGrpSpPr/>
          <p:nvPr/>
        </p:nvGrpSpPr>
        <p:grpSpPr>
          <a:xfrm>
            <a:off x="0" y="5229200"/>
            <a:ext cx="9350580" cy="1628800"/>
            <a:chOff x="0" y="5229200"/>
            <a:chExt cx="9350580" cy="1628800"/>
          </a:xfrm>
        </p:grpSpPr>
        <p:grpSp>
          <p:nvGrpSpPr>
            <p:cNvPr id="9" name="그룹 8"/>
            <p:cNvGrpSpPr/>
            <p:nvPr/>
          </p:nvGrpSpPr>
          <p:grpSpPr>
            <a:xfrm>
              <a:off x="0" y="5229200"/>
              <a:ext cx="9350580" cy="1628800"/>
              <a:chOff x="0" y="5229200"/>
              <a:chExt cx="9350580" cy="1628800"/>
            </a:xfrm>
          </p:grpSpPr>
          <p:sp>
            <p:nvSpPr>
              <p:cNvPr id="3" name="직사각형 2"/>
              <p:cNvSpPr/>
              <p:nvPr/>
            </p:nvSpPr>
            <p:spPr>
              <a:xfrm>
                <a:off x="0" y="5229200"/>
                <a:ext cx="9144000" cy="16288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07504" y="5443436"/>
                <a:ext cx="1440160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Main office</a:t>
                </a:r>
                <a:endParaRPr lang="ko-KR" altLang="en-US" sz="3600" b="1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625360" y="5751212"/>
                <a:ext cx="2946640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altLang="ko-KR" sz="32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08:30 ~ 18:00</a:t>
                </a:r>
                <a:endParaRPr lang="ko-KR" altLang="en-US" sz="3200" b="1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659872" y="5565822"/>
                <a:ext cx="4690708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E-money </a:t>
                </a:r>
                <a:r>
                  <a:rPr lang="ko-KR" altLang="en-US" sz="2800" b="1" dirty="0" err="1">
                    <a:solidFill>
                      <a:schemeClr val="bg1"/>
                    </a:solidFill>
                    <a:latin typeface="Heiti SC Medium" pitchFamily="2" charset="-128"/>
                    <a:ea typeface="Heiti SC Medium" pitchFamily="2" charset="-128"/>
                  </a:rPr>
                  <a:t>卡櫃檯</a:t>
                </a:r>
                <a:endParaRPr lang="en-US" altLang="ko-KR" sz="2800" b="1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endParaRPr>
              </a:p>
              <a:p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Mon – Fri / 09:00 – 17:00 </a:t>
                </a:r>
                <a:r>
                  <a:rPr lang="ko-KR" altLang="en-US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 </a:t>
                </a:r>
              </a:p>
            </p:txBody>
          </p:sp>
        </p:grpSp>
        <p:cxnSp>
          <p:nvCxnSpPr>
            <p:cNvPr id="8" name="직선 연결선 7"/>
            <p:cNvCxnSpPr/>
            <p:nvPr/>
          </p:nvCxnSpPr>
          <p:spPr>
            <a:xfrm>
              <a:off x="1547664" y="5445224"/>
              <a:ext cx="0" cy="1200329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20181029_1254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528112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食物, 蔬菜, 室內, 自助餐 的圖片&#10;&#10;自動產生的描述">
            <a:extLst>
              <a:ext uri="{FF2B5EF4-FFF2-40B4-BE49-F238E27FC236}">
                <a16:creationId xmlns:a16="http://schemas.microsoft.com/office/drawing/2014/main" id="{3F195A30-75D8-B54B-B265-C3A12DA14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51"/>
          <a:stretch/>
        </p:blipFill>
        <p:spPr>
          <a:xfrm rot="16200000">
            <a:off x="1885392" y="-1885392"/>
            <a:ext cx="5373216" cy="9144000"/>
          </a:xfrm>
          <a:prstGeom prst="rect">
            <a:avLst/>
          </a:prstGeom>
        </p:spPr>
      </p:pic>
      <p:grpSp>
        <p:nvGrpSpPr>
          <p:cNvPr id="3" name="그룹 3"/>
          <p:cNvGrpSpPr/>
          <p:nvPr/>
        </p:nvGrpSpPr>
        <p:grpSpPr>
          <a:xfrm>
            <a:off x="0" y="5229200"/>
            <a:ext cx="9144000" cy="1628800"/>
            <a:chOff x="0" y="5229200"/>
            <a:chExt cx="9144000" cy="1628800"/>
          </a:xfrm>
        </p:grpSpPr>
        <p:grpSp>
          <p:nvGrpSpPr>
            <p:cNvPr id="4" name="그룹 8"/>
            <p:cNvGrpSpPr/>
            <p:nvPr/>
          </p:nvGrpSpPr>
          <p:grpSpPr>
            <a:xfrm>
              <a:off x="0" y="5229200"/>
              <a:ext cx="9144000" cy="1628800"/>
              <a:chOff x="0" y="5229200"/>
              <a:chExt cx="9144000" cy="1628800"/>
            </a:xfrm>
          </p:grpSpPr>
          <p:sp>
            <p:nvSpPr>
              <p:cNvPr id="7" name="직사각형 2"/>
              <p:cNvSpPr/>
              <p:nvPr/>
            </p:nvSpPr>
            <p:spPr>
              <a:xfrm>
                <a:off x="0" y="5229200"/>
                <a:ext cx="9144000" cy="16288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07504" y="5805386"/>
                <a:ext cx="1440160" cy="953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Dining</a:t>
                </a:r>
              </a:p>
              <a:p>
                <a:pPr algn="ctr"/>
                <a:endParaRPr lang="en-US" altLang="ko-KR" sz="2800" b="1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508104" y="5373216"/>
                <a:ext cx="3511550" cy="1383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800" b="1" dirty="0" err="1">
                    <a:solidFill>
                      <a:schemeClr val="bg1"/>
                    </a:solidFill>
                    <a:latin typeface="Heiti SC Medium" pitchFamily="2" charset="-128"/>
                    <a:ea typeface="Heiti SC Medium" pitchFamily="2" charset="-128"/>
                  </a:rPr>
                  <a:t>早餐</a:t>
                </a:r>
                <a:r>
                  <a:rPr lang="ko-KR" altLang="en-US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 </a:t>
                </a:r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: 07:45 – 09:00</a:t>
                </a:r>
              </a:p>
              <a:p>
                <a:r>
                  <a:rPr lang="ko-KR" altLang="en-US" sz="2800" b="1" dirty="0" err="1">
                    <a:solidFill>
                      <a:schemeClr val="bg1"/>
                    </a:solidFill>
                    <a:latin typeface="Heiti SC Medium" pitchFamily="2" charset="-128"/>
                    <a:ea typeface="Heiti SC Medium" pitchFamily="2" charset="-128"/>
                  </a:rPr>
                  <a:t>午餐</a:t>
                </a:r>
                <a:r>
                  <a:rPr lang="ko-KR" altLang="en-US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 </a:t>
                </a:r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: 11:45 – 13:00</a:t>
                </a:r>
              </a:p>
              <a:p>
                <a:r>
                  <a:rPr lang="ko-KR" altLang="en-US" sz="2800" b="1" dirty="0" err="1">
                    <a:solidFill>
                      <a:schemeClr val="bg1"/>
                    </a:solidFill>
                    <a:latin typeface="Heiti SC Medium" pitchFamily="2" charset="-128"/>
                    <a:ea typeface="Heiti SC Medium" pitchFamily="2" charset="-128"/>
                  </a:rPr>
                  <a:t>晚餐</a:t>
                </a:r>
                <a:r>
                  <a:rPr lang="ko-KR" altLang="en-US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 </a:t>
                </a:r>
                <a:r>
                  <a:rPr lang="en-US" altLang="ko-KR" sz="28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: 17:45 – 19:00</a:t>
                </a:r>
              </a:p>
            </p:txBody>
          </p:sp>
        </p:grpSp>
        <p:cxnSp>
          <p:nvCxnSpPr>
            <p:cNvPr id="6" name="직선 연결선 5"/>
            <p:cNvCxnSpPr/>
            <p:nvPr/>
          </p:nvCxnSpPr>
          <p:spPr>
            <a:xfrm>
              <a:off x="1547664" y="5445224"/>
              <a:ext cx="0" cy="1200329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925270" y="5357826"/>
            <a:ext cx="8267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sz="3200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樓</a:t>
            </a:r>
            <a:endParaRPr lang="en-US" altLang="ko-KR" sz="3200" b="1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4856" y="5857892"/>
            <a:ext cx="253365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星期天是</a:t>
            </a:r>
            <a:r>
              <a:rPr lang="ko-KR" altLang="en-US" sz="24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4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Brunch</a:t>
            </a:r>
            <a:br>
              <a:rPr lang="en-US" altLang="ko-KR" sz="24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</a:br>
            <a:r>
              <a:rPr lang="en-US" altLang="ko-KR" sz="24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10:30 – 13:00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5322" y="4643446"/>
            <a:ext cx="41617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FFFF00"/>
                </a:solidFill>
                <a:latin typeface="Heiti SC Medium" pitchFamily="2" charset="-128"/>
                <a:ea typeface="Heiti SC Medium" pitchFamily="2" charset="-128"/>
              </a:rPr>
              <a:t>※</a:t>
            </a:r>
            <a:r>
              <a:rPr lang="ko-KR" altLang="en-US" sz="2400" b="1" dirty="0" err="1">
                <a:solidFill>
                  <a:srgbClr val="FFFF00"/>
                </a:solidFill>
                <a:latin typeface="Heiti SC Medium" pitchFamily="2" charset="-128"/>
                <a:ea typeface="Heiti SC Medium" pitchFamily="2" charset="-128"/>
              </a:rPr>
              <a:t>禁止把食物或餐具帶出餐廳</a:t>
            </a:r>
            <a:endParaRPr lang="en-US" altLang="ko-KR" sz="2400" b="1" dirty="0">
              <a:solidFill>
                <a:srgbClr val="FFFF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牆, 室內, 傢俱, 服裝 的圖片&#10;&#10;自動產生的描述">
            <a:extLst>
              <a:ext uri="{FF2B5EF4-FFF2-40B4-BE49-F238E27FC236}">
                <a16:creationId xmlns:a16="http://schemas.microsoft.com/office/drawing/2014/main" id="{5884E917-0D58-C949-8895-CDC9090C55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4" b="-2338"/>
          <a:stretch/>
        </p:blipFill>
        <p:spPr>
          <a:xfrm>
            <a:off x="0" y="-1"/>
            <a:ext cx="9144000" cy="5445225"/>
          </a:xfrm>
          <a:prstGeom prst="rect">
            <a:avLst/>
          </a:prstGeom>
        </p:spPr>
      </p:pic>
      <p:grpSp>
        <p:nvGrpSpPr>
          <p:cNvPr id="2" name="그룹 2"/>
          <p:cNvGrpSpPr/>
          <p:nvPr/>
        </p:nvGrpSpPr>
        <p:grpSpPr>
          <a:xfrm>
            <a:off x="0" y="5229200"/>
            <a:ext cx="9144000" cy="1628800"/>
            <a:chOff x="0" y="5229200"/>
            <a:chExt cx="9144000" cy="1628800"/>
          </a:xfrm>
        </p:grpSpPr>
        <p:grpSp>
          <p:nvGrpSpPr>
            <p:cNvPr id="3" name="그룹 8"/>
            <p:cNvGrpSpPr/>
            <p:nvPr/>
          </p:nvGrpSpPr>
          <p:grpSpPr>
            <a:xfrm>
              <a:off x="0" y="5229200"/>
              <a:ext cx="9144000" cy="1628800"/>
              <a:chOff x="0" y="5229200"/>
              <a:chExt cx="9144000" cy="1628800"/>
            </a:xfrm>
          </p:grpSpPr>
          <p:sp>
            <p:nvSpPr>
              <p:cNvPr id="6" name="직사각형 2"/>
              <p:cNvSpPr/>
              <p:nvPr/>
            </p:nvSpPr>
            <p:spPr>
              <a:xfrm>
                <a:off x="0" y="5229200"/>
                <a:ext cx="9144000" cy="16288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3752" y="5597657"/>
                <a:ext cx="1440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House</a:t>
                </a:r>
              </a:p>
              <a:p>
                <a:pPr algn="ctr"/>
                <a:r>
                  <a:rPr lang="en-US" altLang="ko-KR" sz="24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keeping</a:t>
                </a:r>
                <a:endParaRPr lang="ko-KR" altLang="en-US" sz="2400" b="1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cxnSp>
          <p:nvCxnSpPr>
            <p:cNvPr id="5" name="직선 연결선 4"/>
            <p:cNvCxnSpPr/>
            <p:nvPr/>
          </p:nvCxnSpPr>
          <p:spPr>
            <a:xfrm>
              <a:off x="1547664" y="5445224"/>
              <a:ext cx="0" cy="1200329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619673" y="5376283"/>
            <a:ext cx="7205819" cy="1273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在</a:t>
            </a:r>
            <a:r>
              <a:rPr lang="zh-CN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Admin office</a:t>
            </a:r>
            <a:r>
              <a:rPr lang="ko-KR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前面的公告板上填寫申請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(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週一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9:</a:t>
            </a:r>
            <a:r>
              <a:rPr lang="en-US" altLang="zh-CN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00</a:t>
            </a:r>
            <a:r>
              <a:rPr lang="ko-KR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–  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週五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17:</a:t>
            </a:r>
            <a:r>
              <a:rPr lang="en-US" altLang="zh-CN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00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1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周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1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次，床單和被子等也可以更換</a:t>
            </a:r>
            <a:r>
              <a:rPr lang="ko-KR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。</a:t>
            </a:r>
            <a:endParaRPr lang="en-US" altLang="ko-KR" b="1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如學生</a:t>
            </a:r>
            <a:r>
              <a:rPr lang="zh-CN" altLang="ko-KR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沒有在房間時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, </a:t>
            </a:r>
            <a:r>
              <a:rPr lang="zh-CN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將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不會進行清掃</a:t>
            </a:r>
            <a:r>
              <a:rPr lang="zh-CN" altLang="ko-KR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服務</a:t>
            </a: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496" y="5589240"/>
            <a:ext cx="1440160" cy="90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House</a:t>
            </a:r>
          </a:p>
          <a:p>
            <a:pPr algn="ctr"/>
            <a:r>
              <a:rPr lang="en-US" altLang="ko-KR" sz="26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keeping</a:t>
            </a:r>
            <a:endParaRPr lang="ko-KR" altLang="en-US" sz="26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5602014"/>
            <a:ext cx="70535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Admin office 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앞 게시판에 신청서 작성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(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월요일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9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시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– </a:t>
            </a:r>
            <a:r>
              <a:rPr lang="ko-KR" altLang="en-US" b="1" dirty="0" err="1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금요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17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시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)</a:t>
            </a:r>
          </a:p>
          <a:p>
            <a:pPr>
              <a:buFontTx/>
              <a:buChar char="-"/>
            </a:pP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주일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회 가능하며 침대 시트와 이불 등 교체</a:t>
            </a:r>
            <a:endParaRPr lang="en-US" altLang="ko-KR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pPr>
              <a:buFontTx/>
              <a:buChar char="-"/>
            </a:pP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해당 방의 학생이 </a:t>
            </a:r>
            <a:r>
              <a:rPr lang="en-US" altLang="ko-KR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명이라도 없는 경우는 청소를 진행하지 않음</a:t>
            </a:r>
          </a:p>
        </p:txBody>
      </p:sp>
      <p:cxnSp>
        <p:nvCxnSpPr>
          <p:cNvPr id="15" name="직선 연결선 14"/>
          <p:cNvCxnSpPr/>
          <p:nvPr/>
        </p:nvCxnSpPr>
        <p:spPr>
          <a:xfrm>
            <a:off x="1547664" y="5445224"/>
            <a:ext cx="0" cy="120032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 descr="aa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612559" cy="666936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20181029_1254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286388"/>
          </a:xfrm>
          <a:prstGeom prst="rect">
            <a:avLst/>
          </a:prstGeom>
        </p:spPr>
      </p:pic>
      <p:grpSp>
        <p:nvGrpSpPr>
          <p:cNvPr id="11" name="그룹 2">
            <a:extLst>
              <a:ext uri="{FF2B5EF4-FFF2-40B4-BE49-F238E27FC236}">
                <a16:creationId xmlns:a16="http://schemas.microsoft.com/office/drawing/2014/main" id="{018E73AF-9C16-5E4F-84B3-C697E284B842}"/>
              </a:ext>
            </a:extLst>
          </p:cNvPr>
          <p:cNvGrpSpPr/>
          <p:nvPr/>
        </p:nvGrpSpPr>
        <p:grpSpPr>
          <a:xfrm>
            <a:off x="0" y="5229200"/>
            <a:ext cx="9144000" cy="1628800"/>
            <a:chOff x="0" y="5229200"/>
            <a:chExt cx="9144000" cy="1628800"/>
          </a:xfrm>
        </p:grpSpPr>
        <p:grpSp>
          <p:nvGrpSpPr>
            <p:cNvPr id="14" name="그룹 8">
              <a:extLst>
                <a:ext uri="{FF2B5EF4-FFF2-40B4-BE49-F238E27FC236}">
                  <a16:creationId xmlns:a16="http://schemas.microsoft.com/office/drawing/2014/main" id="{748D0B67-3276-1A46-BA7A-0E6CFB6D5844}"/>
                </a:ext>
              </a:extLst>
            </p:cNvPr>
            <p:cNvGrpSpPr/>
            <p:nvPr/>
          </p:nvGrpSpPr>
          <p:grpSpPr>
            <a:xfrm>
              <a:off x="0" y="5229200"/>
              <a:ext cx="9144000" cy="1628800"/>
              <a:chOff x="0" y="5229200"/>
              <a:chExt cx="9144000" cy="1628800"/>
            </a:xfrm>
          </p:grpSpPr>
          <p:sp>
            <p:nvSpPr>
              <p:cNvPr id="16" name="직사각형 2">
                <a:extLst>
                  <a:ext uri="{FF2B5EF4-FFF2-40B4-BE49-F238E27FC236}">
                    <a16:creationId xmlns:a16="http://schemas.microsoft.com/office/drawing/2014/main" id="{DD4EC300-71A9-674A-A73F-E432B6F3B732}"/>
                  </a:ext>
                </a:extLst>
              </p:cNvPr>
              <p:cNvSpPr/>
              <p:nvPr/>
            </p:nvSpPr>
            <p:spPr>
              <a:xfrm>
                <a:off x="0" y="5229200"/>
                <a:ext cx="9144000" cy="16288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TextBox 6">
                <a:extLst>
                  <a:ext uri="{FF2B5EF4-FFF2-40B4-BE49-F238E27FC236}">
                    <a16:creationId xmlns:a16="http://schemas.microsoft.com/office/drawing/2014/main" id="{E995C0E2-C9F6-C647-B3CE-A4B4A67A6974}"/>
                  </a:ext>
                </a:extLst>
              </p:cNvPr>
              <p:cNvSpPr txBox="1"/>
              <p:nvPr/>
            </p:nvSpPr>
            <p:spPr>
              <a:xfrm>
                <a:off x="35495" y="5589240"/>
                <a:ext cx="151216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Student</a:t>
                </a:r>
              </a:p>
              <a:p>
                <a:pPr algn="ctr"/>
                <a:r>
                  <a:rPr lang="en-US" altLang="ko-KR" sz="2400" b="1" dirty="0">
                    <a:solidFill>
                      <a:schemeClr val="bg1"/>
                    </a:solidFill>
                    <a:latin typeface="굴림" pitchFamily="50" charset="-127"/>
                    <a:ea typeface="굴림" pitchFamily="50" charset="-127"/>
                  </a:rPr>
                  <a:t>request</a:t>
                </a:r>
                <a:endParaRPr lang="ko-KR" altLang="en-US" sz="2400" b="1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cxnSp>
          <p:nvCxnSpPr>
            <p:cNvPr id="15" name="직선 연결선 4">
              <a:extLst>
                <a:ext uri="{FF2B5EF4-FFF2-40B4-BE49-F238E27FC236}">
                  <a16:creationId xmlns:a16="http://schemas.microsoft.com/office/drawing/2014/main" id="{60E1CC87-03FB-5F46-B481-2445F3458977}"/>
                </a:ext>
              </a:extLst>
            </p:cNvPr>
            <p:cNvCxnSpPr/>
            <p:nvPr/>
          </p:nvCxnSpPr>
          <p:spPr>
            <a:xfrm>
              <a:off x="1547664" y="5445224"/>
              <a:ext cx="0" cy="1200329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0">
            <a:extLst>
              <a:ext uri="{FF2B5EF4-FFF2-40B4-BE49-F238E27FC236}">
                <a16:creationId xmlns:a16="http://schemas.microsoft.com/office/drawing/2014/main" id="{E9DD25C4-4CF2-CC49-BE67-44CEF7B18894}"/>
              </a:ext>
            </a:extLst>
          </p:cNvPr>
          <p:cNvSpPr txBox="1"/>
          <p:nvPr/>
        </p:nvSpPr>
        <p:spPr>
          <a:xfrm>
            <a:off x="1619674" y="5376283"/>
            <a:ext cx="7416822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在一樓的</a:t>
            </a:r>
            <a:r>
              <a:rPr lang="en-US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Admin office</a:t>
            </a:r>
            <a:r>
              <a:rPr lang="zh-CN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進行申請，並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填寫想要</a:t>
            </a:r>
            <a:r>
              <a:rPr lang="zh-CN" altLang="ko-KR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維修的</a:t>
            </a:r>
            <a:r>
              <a:rPr lang="ko-KR" altLang="en-US" b="1" dirty="0" err="1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時間</a:t>
            </a:r>
            <a:endParaRPr lang="en-US" altLang="ko-KR" b="1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zh-CN" altLang="en-US" b="1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如果學生不在房間，將會有員工伴隨維修人員進入房間維修</a:t>
            </a:r>
            <a:r>
              <a:rPr lang="zh-CN" altLang="en-US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如果有需求一起在房間進行維修時，請填寫</a:t>
            </a:r>
            <a:r>
              <a:rPr lang="en-US" altLang="zh-CN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with student</a:t>
            </a:r>
            <a:endParaRPr lang="en-US" altLang="ko-KR" b="1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표 9">
            <a:extLst>
              <a:ext uri="{FF2B5EF4-FFF2-40B4-BE49-F238E27FC236}">
                <a16:creationId xmlns:a16="http://schemas.microsoft.com/office/drawing/2014/main" id="{BBCB2093-CEA2-F24C-8C87-DE3EF204E3A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0852325"/>
              </p:ext>
            </p:extLst>
          </p:nvPr>
        </p:nvGraphicFramePr>
        <p:xfrm>
          <a:off x="269522" y="2193233"/>
          <a:ext cx="8604956" cy="2160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服務時間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9:00 - 21:00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貼身衣物建議自己清洗並在房間晾曬</a:t>
                      </a:r>
                      <a:endParaRPr lang="en-US" altLang="ko-KR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>
                          <a:latin typeface="Heiti SC Medium" pitchFamily="2" charset="-128"/>
                          <a:ea typeface="Heiti SC Medium" pitchFamily="2" charset="-128"/>
                        </a:rPr>
                        <a:t>嚴重</a:t>
                      </a: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污漬</a:t>
                      </a:r>
                      <a:r>
                        <a:rPr lang="zh-CN" altLang="ko-KR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或油漬</a:t>
                      </a: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可能</a:t>
                      </a:r>
                      <a:r>
                        <a:rPr lang="zh-CN" altLang="ko-KR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會很難清</a:t>
                      </a: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洗掉</a:t>
                      </a:r>
                      <a:endParaRPr lang="en-US" altLang="ko-KR" b="0" i="0" u="none" strike="noStrike" dirty="0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0605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東南亞的水是石灰水</a:t>
                      </a:r>
                      <a:r>
                        <a:rPr lang="zh-CN" alt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建議不要</a:t>
                      </a:r>
                      <a:r>
                        <a:rPr lang="zh-CN" altLang="ko-KR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清</a:t>
                      </a:r>
                      <a:r>
                        <a:rPr lang="ko-KR" altLang="en-US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洗貴重衣服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70235"/>
                  </a:ext>
                </a:extLst>
              </a:tr>
            </a:tbl>
          </a:graphicData>
        </a:graphic>
      </p:graphicFrame>
      <p:sp>
        <p:nvSpPr>
          <p:cNvPr id="14" name="Rectangle 3">
            <a:extLst>
              <a:ext uri="{FF2B5EF4-FFF2-40B4-BE49-F238E27FC236}">
                <a16:creationId xmlns:a16="http://schemas.microsoft.com/office/drawing/2014/main" id="{F9F0E258-6FEE-2444-A7FC-93D0FD225A6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Laundry service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5C87085-E7D5-184C-9D8D-B7236D59EB36}"/>
              </a:ext>
            </a:extLst>
          </p:cNvPr>
          <p:cNvSpPr txBox="1"/>
          <p:nvPr/>
        </p:nvSpPr>
        <p:spPr>
          <a:xfrm>
            <a:off x="282350" y="1268760"/>
            <a:ext cx="328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洗衣服務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471391"/>
            <a:ext cx="77048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atin typeface="Heiti SC Medium" pitchFamily="2" charset="-128"/>
                <a:ea typeface="Heiti SC Medium" pitchFamily="2" charset="-128"/>
              </a:rPr>
              <a:t>關於退款及延期的規定</a:t>
            </a:r>
            <a:endParaRPr lang="en-US" altLang="ko-KR" sz="2400" b="1" dirty="0"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13339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 ADMIN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471391"/>
            <a:ext cx="77048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latin typeface="微软雅黑" panose="020B0503020204020204" pitchFamily="34" charset="-122"/>
                <a:ea typeface="Arial Unicode MS" panose="020B0604020202020204" pitchFamily="34" charset="-128"/>
                <a:cs typeface="Arial" panose="020B0604020202020204" pitchFamily="34" charset="0"/>
              </a:rPr>
              <a:t>新生行程介紹</a:t>
            </a:r>
            <a:r>
              <a:rPr lang="ko-KR" altLang="en-US" sz="2400" dirty="0">
                <a:latin typeface="微软雅黑" panose="020B0503020204020204" pitchFamily="34" charset="-122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vi-VN" altLang="ko-KR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</a:t>
            </a:r>
            <a:r>
              <a:rPr lang="en-US" altLang="ko-KR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ko-KR" altLang="en-US" sz="2400" dirty="0" err="1">
                <a:latin typeface="微软雅黑" panose="020B0503020204020204" pitchFamily="34" charset="-122"/>
                <a:ea typeface="Arial Unicode MS" panose="020B0604020202020204" pitchFamily="34" charset="-128"/>
                <a:cs typeface="Arial" panose="020B0604020202020204" pitchFamily="34" charset="0"/>
              </a:rPr>
              <a:t>課程介紹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vi-VN" altLang="ko-KR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 </a:t>
            </a:r>
            <a:r>
              <a:rPr lang="ko-KR" altLang="en-US" sz="2400" dirty="0" err="1">
                <a:latin typeface="微软雅黑" panose="020B0503020204020204" pitchFamily="34" charset="-122"/>
                <a:ea typeface="Arial Unicode MS" panose="020B0604020202020204" pitchFamily="34" charset="-128"/>
                <a:cs typeface="Arial" panose="020B0604020202020204" pitchFamily="34" charset="0"/>
              </a:rPr>
              <a:t>學術規則</a:t>
            </a:r>
            <a:endParaRPr lang="en-US" altLang="ko-KR" sz="2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13339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 ACADEMIC</a:t>
            </a: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">
            <a:extLst>
              <a:ext uri="{FF2B5EF4-FFF2-40B4-BE49-F238E27FC236}">
                <a16:creationId xmlns:a16="http://schemas.microsoft.com/office/drawing/2014/main" id="{C1CB7DEB-F9C5-0A4A-B404-D12A67061ADE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refund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4270175-0B24-8D4F-ABCC-97F9D817A86E}"/>
              </a:ext>
            </a:extLst>
          </p:cNvPr>
          <p:cNvSpPr txBox="1"/>
          <p:nvPr/>
        </p:nvSpPr>
        <p:spPr>
          <a:xfrm>
            <a:off x="282350" y="1268760"/>
            <a:ext cx="2129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退款規定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9" name="표 9">
            <a:extLst>
              <a:ext uri="{FF2B5EF4-FFF2-40B4-BE49-F238E27FC236}">
                <a16:creationId xmlns:a16="http://schemas.microsoft.com/office/drawing/2014/main" id="{A8C66995-D342-4045-BCC1-DF12AEE41A5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6587090"/>
              </p:ext>
            </p:extLst>
          </p:nvPr>
        </p:nvGraphicFramePr>
        <p:xfrm>
          <a:off x="269522" y="2060848"/>
          <a:ext cx="8604956" cy="396932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若整體課程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不足</a:t>
                      </a:r>
                      <a:r>
                        <a:rPr lang="en-US" altLang="zh-CN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50%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時，無任何退款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69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以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周為退款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周數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：退款費用為</a:t>
                      </a:r>
                      <a:r>
                        <a:rPr lang="en-US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剩餘周數的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60%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例：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申請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12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周課程的學生在第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周申請退款時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   [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1,2,3,4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]</a:t>
                      </a:r>
                      <a:r>
                        <a:rPr lang="en-US" altLang="ko-KR" sz="1800" dirty="0">
                          <a:solidFill>
                            <a:schemeClr val="accent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[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5,6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,7,8]</a:t>
                      </a:r>
                      <a:r>
                        <a:rPr lang="en-US" altLang="ko-KR" sz="1800" dirty="0">
                          <a:solidFill>
                            <a:schemeClr val="accent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[9,10,11,12] &gt;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剩餘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周的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60%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退款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所有退款在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30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日內完成，可通過代辦獲得退款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註冊費及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SSP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費用無法進行退款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如學生想辦理退款或換房間須至辦公室提出申請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當學生轉換課程或房型造成的退款，</a:t>
                      </a:r>
                      <a:r>
                        <a:rPr lang="ko-KR" altLang="en-US" sz="180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以</a:t>
                      </a:r>
                      <a:r>
                        <a:rPr lang="en-US" altLang="ko-KR" sz="180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r>
                        <a:rPr lang="ko-KR" altLang="en-US" sz="180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周為單位退差額的</a:t>
                      </a:r>
                      <a:r>
                        <a:rPr lang="en-US" altLang="ko-KR" sz="180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60%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由於本人重大疾病或者直系親屬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去世時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，發生取消課程的情況下</a:t>
                      </a:r>
                      <a:endParaRPr lang="en-US" altLang="zh-CN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 可以得到所有剩餘課程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50%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的費用及宿舍費的退款（需提供證明檔）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17043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52D82342-0D45-C848-8167-0555075248DF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Extension &amp; holding</a:t>
            </a: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BEB8A603-35DD-E34F-BFE7-518222FAEC76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77178899"/>
              </p:ext>
            </p:extLst>
          </p:nvPr>
        </p:nvGraphicFramePr>
        <p:xfrm>
          <a:off x="269522" y="2204864"/>
          <a:ext cx="8604956" cy="36004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1" dirty="0" err="1">
                          <a:solidFill>
                            <a:srgbClr val="C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延長課程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課程結束四周前提出申請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，並於</a:t>
                      </a:r>
                      <a:r>
                        <a:rPr lang="en-US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延課課程開始兩周前完成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付</a:t>
                      </a:r>
                      <a:r>
                        <a:rPr lang="en-US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款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如畢業兩周前未完成付款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，將自動取消延長課程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可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選擇在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現場付款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，或通過初次申請時的代辦付款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2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 err="1">
                          <a:solidFill>
                            <a:srgbClr val="C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保留課程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當課程剩餘四周以上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，學生可以提出申請課程保留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保留課程時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，將會在剩餘課程區間中扣除兩周的課程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學生必須在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個月內返校，想取消時將按照退款規定給予退款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extBox 6">
            <a:extLst>
              <a:ext uri="{FF2B5EF4-FFF2-40B4-BE49-F238E27FC236}">
                <a16:creationId xmlns:a16="http://schemas.microsoft.com/office/drawing/2014/main" id="{45F573D0-AA42-4747-A531-7F3714A083B2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延長和保留課程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">
            <a:extLst>
              <a:ext uri="{FF2B5EF4-FFF2-40B4-BE49-F238E27FC236}">
                <a16:creationId xmlns:a16="http://schemas.microsoft.com/office/drawing/2014/main" id="{BB3044A4-F7D6-084C-8887-D6B3F5566FB8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passport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9BB06A-11BB-2F49-93DF-E82725BDE72F}"/>
              </a:ext>
            </a:extLst>
          </p:cNvPr>
          <p:cNvSpPr txBox="1"/>
          <p:nvPr/>
        </p:nvSpPr>
        <p:spPr>
          <a:xfrm>
            <a:off x="282350" y="1268760"/>
            <a:ext cx="2705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護照相關規定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5F9446A0-35DB-714A-ABE5-55B6B12A9A6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9092692"/>
              </p:ext>
            </p:extLst>
          </p:nvPr>
        </p:nvGraphicFramePr>
        <p:xfrm>
          <a:off x="269522" y="2276872"/>
          <a:ext cx="8604956" cy="3312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8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為了避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免遺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失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護照及辦理簽證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延期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，學校會保管所有學生的護照。</a:t>
                      </a: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如果學生希望自行保管個人護照，則需自行確認簽證延長的日期，學校將不再另行通知，如簽證過期，學生需自行處理相關事項</a:t>
                      </a:r>
                      <a:endParaRPr lang="en-US" altLang="zh-CN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學生護照將於回國前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～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天和押金一起退還給學生</a:t>
                      </a:r>
                      <a:endParaRPr lang="en-US" altLang="zh-CN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外出</a:t>
                      </a:r>
                      <a:r>
                        <a:rPr lang="en-US" altLang="zh-CN" sz="180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zh-CN" altLang="en-US" sz="180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外宿</a:t>
                      </a:r>
                      <a:r>
                        <a:rPr lang="ko-KR" altLang="en-US" sz="180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需要護照時</a:t>
                      </a: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週四之前可在辦公室申請</a:t>
                      </a:r>
                      <a:r>
                        <a:rPr lang="ko-KR" altLang="en-US" sz="180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（</a:t>
                      </a:r>
                      <a:r>
                        <a:rPr lang="en-US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如果沒有特殊的理由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，護照將由學校進行統一保管）</a:t>
                      </a:r>
                      <a:endParaRPr lang="en-US" altLang="ko-KR" b="0" i="0" u="none" strike="noStrike" dirty="0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0605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可在辦公室索取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護照影本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7023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983702" y="476672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endParaRPr lang="en-US" altLang="ko-KR" sz="4800" b="1" kern="500" cap="all" spc="-25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표 9">
            <a:extLst>
              <a:ext uri="{FF2B5EF4-FFF2-40B4-BE49-F238E27FC236}">
                <a16:creationId xmlns:a16="http://schemas.microsoft.com/office/drawing/2014/main" id="{11DC3CEA-D28C-EE42-A59D-2B5C2B120C6F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93182465"/>
              </p:ext>
            </p:extLst>
          </p:nvPr>
        </p:nvGraphicFramePr>
        <p:xfrm>
          <a:off x="269522" y="2392561"/>
          <a:ext cx="8604956" cy="260954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901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學校對於個人物品失竊不負任何責任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，現金或貴重物品可以在辦公室向職員申請保存在辦公室的保險櫃內（現金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,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貴重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物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品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,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信用卡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等）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959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服務時間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可存取日期</a:t>
                      </a:r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週一到週五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：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 09:00 – 17:50</a:t>
                      </a: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不可存取日期</a:t>
                      </a:r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週六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、周日、公休日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體積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過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大的物品不可保管</a:t>
                      </a:r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（具體大小請參考保險櫃）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70235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8F515A7A-443A-BC43-998E-2BBDEE998ACF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Keeping valuables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EF72E670-BB16-BF44-A29C-5E64431D4E64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貴重物品保管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">
            <a:extLst>
              <a:ext uri="{FF2B5EF4-FFF2-40B4-BE49-F238E27FC236}">
                <a16:creationId xmlns:a16="http://schemas.microsoft.com/office/drawing/2014/main" id="{B1A1FDEB-99A2-B040-92CB-48979AD2666A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Promotions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A95FFC-F286-5542-B44D-794FB8A8B1DD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校內優惠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aphicFrame>
        <p:nvGraphicFramePr>
          <p:cNvPr id="8" name="표 9">
            <a:extLst>
              <a:ext uri="{FF2B5EF4-FFF2-40B4-BE49-F238E27FC236}">
                <a16:creationId xmlns:a16="http://schemas.microsoft.com/office/drawing/2014/main" id="{1B8B9309-530B-A546-A86B-9DC0BBCB4837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38067415"/>
              </p:ext>
            </p:extLst>
          </p:nvPr>
        </p:nvGraphicFramePr>
        <p:xfrm>
          <a:off x="269522" y="2276872"/>
          <a:ext cx="8604956" cy="1620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學生不得透露任何關於學費</a:t>
                      </a:r>
                      <a:r>
                        <a:rPr lang="zh-CN" altLang="ko-KR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的</a:t>
                      </a: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訊息</a:t>
                      </a:r>
                      <a:endParaRPr lang="en-US" altLang="zh-CN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如違反此規定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，將收取折扣的費用。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或者收到優惠的學生向未收到優惠的學生支付折扣的</a:t>
                      </a:r>
                      <a:r>
                        <a:rPr lang="zh-CN" altLang="ko-KR" sz="1800" b="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差價</a:t>
                      </a:r>
                      <a:endParaRPr lang="en-US" altLang="ko-KR" sz="1800" b="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7023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표 9">
            <a:extLst>
              <a:ext uri="{FF2B5EF4-FFF2-40B4-BE49-F238E27FC236}">
                <a16:creationId xmlns:a16="http://schemas.microsoft.com/office/drawing/2014/main" id="{E7490F32-C178-814E-B64E-EC39DC9F6664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6361460"/>
              </p:ext>
            </p:extLst>
          </p:nvPr>
        </p:nvGraphicFramePr>
        <p:xfrm>
          <a:off x="269522" y="2276872"/>
          <a:ext cx="8604956" cy="365449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第二周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週四可開始更換課程</a:t>
                      </a:r>
                      <a:r>
                        <a:rPr lang="ko-KR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每兩周變更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一次</a:t>
                      </a:r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。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ko-KR" altLang="en-US" sz="1800" b="0" dirty="0" err="1">
                          <a:latin typeface="Heiti SC Medium" pitchFamily="2" charset="-128"/>
                          <a:ea typeface="Heiti SC Medium" pitchFamily="2" charset="-128"/>
                        </a:rPr>
                        <a:t>週末</a:t>
                      </a:r>
                      <a:r>
                        <a:rPr lang="zh-CN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及節假</a:t>
                      </a:r>
                      <a:r>
                        <a:rPr lang="zh-CN" altLang="en-US" sz="1800" b="0" dirty="0">
                          <a:latin typeface="Heiti SC Medium" pitchFamily="2" charset="-128"/>
                          <a:ea typeface="Heiti SC Medium" pitchFamily="2" charset="-128"/>
                        </a:rPr>
                        <a:t>日，宿舍內出現問題時，可向警衛室尋求幫助。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/>
                      <a:r>
                        <a:rPr lang="ko-KR" altLang="en-US" sz="180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換房間</a:t>
                      </a:r>
                      <a:r>
                        <a:rPr lang="zh-CN" altLang="en-US" sz="180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：到星期三為止</a:t>
                      </a:r>
                      <a:endParaRPr lang="en-US" altLang="ko-KR" sz="1800" u="none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/>
                      <a:r>
                        <a:rPr lang="ko-KR" altLang="en-US" sz="180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更換課程</a:t>
                      </a:r>
                      <a:r>
                        <a:rPr lang="zh-CN" altLang="en-US" sz="180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：</a:t>
                      </a:r>
                      <a:r>
                        <a:rPr lang="ko-KR" altLang="en-US" sz="1800" u="none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到星期三為止</a:t>
                      </a:r>
                      <a:endParaRPr lang="en-US" altLang="ko-KR" sz="1800" u="none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u="none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更換老師：星期四一天</a:t>
                      </a:r>
                      <a:endParaRPr lang="en-US" altLang="ko-KR" sz="1800" u="none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198996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推薦下載一個英語</a:t>
                      </a:r>
                      <a:r>
                        <a:rPr lang="zh-CN" altLang="ko-KR" sz="18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線上字典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app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0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每週五或放假前一天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12:40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（</a:t>
                      </a:r>
                      <a:r>
                        <a:rPr lang="en-US" altLang="zh-CN" sz="1800" dirty="0">
                          <a:latin typeface="Heiti SC Medium" pitchFamily="2" charset="-128"/>
                          <a:ea typeface="Heiti SC Medium" pitchFamily="2" charset="-128"/>
                        </a:rPr>
                        <a:t>HALL 2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）安全教育講座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92FF007D-125F-364C-9F42-904C96AFE2F1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Caution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8EB30558-4F4F-2541-8F09-09ABE0BFCE6D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新生注意事項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471391"/>
            <a:ext cx="770485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atin typeface="Heiti SC Medium" pitchFamily="2" charset="-128"/>
                <a:ea typeface="Heiti SC Medium" pitchFamily="2" charset="-128"/>
              </a:rPr>
              <a:t>安全須知及其他事項</a:t>
            </a:r>
            <a:endParaRPr lang="en-US" altLang="ko-KR" sz="2400" b="1" dirty="0"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13339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배달의민족 도현" panose="020B0600000101010101" pitchFamily="34" charset="-127"/>
              </a:rPr>
              <a:t>ABOUT ADMIN</a:t>
            </a: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표 9">
            <a:extLst>
              <a:ext uri="{FF2B5EF4-FFF2-40B4-BE49-F238E27FC236}">
                <a16:creationId xmlns:a16="http://schemas.microsoft.com/office/drawing/2014/main" id="{DB7C88EC-74AF-0F4F-A4DB-6ED8729C052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61357810"/>
              </p:ext>
            </p:extLst>
          </p:nvPr>
        </p:nvGraphicFramePr>
        <p:xfrm>
          <a:off x="269522" y="1988840"/>
          <a:ext cx="8604956" cy="4032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1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solidFill>
                            <a:srgbClr val="0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菲律賓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是合法攜帶槍支的國家</a:t>
                      </a:r>
                      <a:r>
                        <a:rPr lang="zh-CN" altLang="en-US" sz="1800" b="0" dirty="0">
                          <a:solidFill>
                            <a:srgbClr val="00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所以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不要和當地人發生嚴重衝突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（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禁止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過量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飲酒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/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過激言論等）</a:t>
                      </a:r>
                      <a:endParaRPr lang="en-US" altLang="ko-KR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2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外出時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看管好自己的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貴重物品</a:t>
                      </a:r>
                      <a:r>
                        <a:rPr lang="zh-CN" altLang="en-US" sz="1800" dirty="0"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小心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小偷</a:t>
                      </a:r>
                      <a:r>
                        <a:rPr lang="en-US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  <a:endParaRPr lang="zh-CN" altLang="en-US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3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發生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意外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事故</a:t>
                      </a:r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、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或嚴重身體不適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請立即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致電在校值班經理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4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絕對不要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對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  <a:sym typeface="+mn-ea"/>
                        </a:rPr>
                        <a:t>菲律賓人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  <a:sym typeface="+mn-ea"/>
                        </a:rPr>
                        <a:t>做出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歧視性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的行為或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辱罵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5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在娛樂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區域（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夜總會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,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賭場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, KTV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等）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發生的</a:t>
                      </a:r>
                      <a:r>
                        <a:rPr lang="zh-CN" altLang="ko-KR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衝突</a:t>
                      </a:r>
                      <a:r>
                        <a:rPr lang="ko-KR" alt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基本上很難得到學校的幫助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198996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6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發生民事、刑事相關事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案件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請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立刻通知</a:t>
                      </a:r>
                      <a:r>
                        <a:rPr lang="ko-KR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校，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在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SMEAG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所屬辯護人到達前不要進行任何陳述或簽名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。（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禁止與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當事人</a:t>
                      </a:r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及員警</a:t>
                      </a:r>
                      <a:r>
                        <a:rPr lang="zh-CN" altLang="ko-KR" sz="18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簽訂協議</a:t>
                      </a:r>
                      <a:endParaRPr lang="en-US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813165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38A81666-2400-4240-AF3F-9532A039F178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Safety rule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5D334F6F-2060-D64C-A157-FF0E49A270B1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安全守則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9">
            <a:extLst>
              <a:ext uri="{FF2B5EF4-FFF2-40B4-BE49-F238E27FC236}">
                <a16:creationId xmlns:a16="http://schemas.microsoft.com/office/drawing/2014/main" id="{DB7C88EC-74AF-0F4F-A4DB-6ED8729C052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94573139"/>
              </p:ext>
            </p:extLst>
          </p:nvPr>
        </p:nvGraphicFramePr>
        <p:xfrm>
          <a:off x="269522" y="2152020"/>
          <a:ext cx="8604956" cy="1620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7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被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民事</a:t>
                      </a:r>
                      <a:r>
                        <a:rPr lang="zh-CN" alt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、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刑事相關的</a:t>
                      </a:r>
                      <a:r>
                        <a:rPr lang="zh-CN" altLang="ko-KR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案件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牽連時</a:t>
                      </a:r>
                      <a:r>
                        <a:rPr lang="en-US" altLang="ko-KR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, 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有可能在案件結束後</a:t>
                      </a:r>
                      <a:r>
                        <a:rPr lang="en-US" altLang="ko-KR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48</a:t>
                      </a:r>
                      <a:r>
                        <a:rPr lang="ko-KR" altLang="en-US" sz="1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小時內進行退學處理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8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避免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過度暴露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的穿著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或佩戴</a:t>
                      </a:r>
                      <a:r>
                        <a:rPr lang="zh-CN" altLang="ko-KR" sz="1800" dirty="0">
                          <a:latin typeface="Heiti SC Medium" pitchFamily="2" charset="-128"/>
                          <a:ea typeface="Heiti SC Medium" pitchFamily="2" charset="-128"/>
                        </a:rPr>
                        <a:t>過於貴重的珠寶</a:t>
                      </a:r>
                      <a:r>
                        <a:rPr lang="ko-KR" altLang="en-US" sz="1800" dirty="0" err="1">
                          <a:latin typeface="Heiti SC Medium" pitchFamily="2" charset="-128"/>
                          <a:ea typeface="Heiti SC Medium" pitchFamily="2" charset="-128"/>
                        </a:rPr>
                        <a:t>飾品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210395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latin typeface="Heiti SC Medium" pitchFamily="2" charset="-128"/>
                          <a:ea typeface="Heiti SC Medium" pitchFamily="2" charset="-128"/>
                        </a:rPr>
                        <a:t>9</a:t>
                      </a:r>
                      <a:endParaRPr lang="ko-KR" altLang="en-US" sz="1800" b="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避免過度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飲酒鬧事</a:t>
                      </a:r>
                      <a:r>
                        <a:rPr lang="zh-CN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行為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（不要</a:t>
                      </a:r>
                      <a:r>
                        <a:rPr lang="ko-KR" alt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與當地人發生摩擦</a:t>
                      </a:r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）</a:t>
                      </a:r>
                      <a:endParaRPr lang="zh-CN" altLang="ko-KR" sz="1800" dirty="0"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813165"/>
                  </a:ext>
                </a:extLst>
              </a:tr>
            </a:tbl>
          </a:graphicData>
        </a:graphic>
      </p:graphicFrame>
      <p:sp>
        <p:nvSpPr>
          <p:cNvPr id="9" name="Rectangle 3">
            <a:extLst>
              <a:ext uri="{FF2B5EF4-FFF2-40B4-BE49-F238E27FC236}">
                <a16:creationId xmlns:a16="http://schemas.microsoft.com/office/drawing/2014/main" id="{038FA568-9127-6041-842F-2F3BC5368DC0}"/>
              </a:ext>
            </a:extLst>
          </p:cNvPr>
          <p:cNvSpPr txBox="1">
            <a:spLocks noChangeArrowheads="1"/>
          </p:cNvSpPr>
          <p:nvPr/>
        </p:nvSpPr>
        <p:spPr>
          <a:xfrm>
            <a:off x="282350" y="260648"/>
            <a:ext cx="8610129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Safety rule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022E754-06EC-594F-A193-AED17496D409}"/>
              </a:ext>
            </a:extLst>
          </p:cNvPr>
          <p:cNvSpPr txBox="1"/>
          <p:nvPr/>
        </p:nvSpPr>
        <p:spPr>
          <a:xfrm>
            <a:off x="282350" y="1268760"/>
            <a:ext cx="30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|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安全守則</a:t>
            </a:r>
            <a:endParaRPr lang="ko-KR" altLang="en-US" sz="2800" b="1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0181362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208"/>
            <a:ext cx="4415809" cy="31683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84984"/>
            <a:ext cx="4716016" cy="30655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-1"/>
            <a:ext cx="4716016" cy="3284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427984" cy="3065537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269739" y="692696"/>
            <a:ext cx="4316490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ctr" eaLnBrk="0" fontAlgn="base" hangingPunct="0">
              <a:spcAft>
                <a:spcPct val="0"/>
              </a:spcAft>
              <a:defRPr/>
            </a:pPr>
            <a:r>
              <a:rPr lang="en-US" altLang="ko-KR" sz="50000" kern="500" cap="all" spc="-250" dirty="0">
                <a:solidFill>
                  <a:srgbClr val="FF0000"/>
                </a:solidFill>
                <a:latin typeface="HYGraphic-Medium"/>
              </a:rPr>
              <a:t>X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13538" y="571128"/>
            <a:ext cx="561263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Day 1 schedule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28799396"/>
              </p:ext>
            </p:extLst>
          </p:nvPr>
        </p:nvGraphicFramePr>
        <p:xfrm>
          <a:off x="413538" y="2060848"/>
          <a:ext cx="8316924" cy="3160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3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5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dirty="0">
                          <a:solidFill>
                            <a:schemeClr val="accent2"/>
                          </a:solidFill>
                          <a:latin typeface="+mj-ea"/>
                          <a:ea typeface="+mn-ea"/>
                          <a:cs typeface="+mn-cs"/>
                        </a:rPr>
                        <a:t>09:00 – 12:00 </a:t>
                      </a:r>
                      <a:endParaRPr lang="ko-KR" alt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入學能力測驗</a:t>
                      </a:r>
                      <a:endParaRPr lang="ko-KR" altLang="en-US" sz="1600" b="0" i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dirty="0">
                          <a:solidFill>
                            <a:schemeClr val="accent2"/>
                          </a:solidFill>
                          <a:latin typeface="+mj-ea"/>
                          <a:ea typeface="+mn-ea"/>
                          <a:cs typeface="+mn-cs"/>
                        </a:rPr>
                        <a:t>12:20 – 12:40 </a:t>
                      </a:r>
                      <a:endParaRPr lang="ko-KR" alt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vi-VN" sz="1600" b="0" i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與</a:t>
                      </a:r>
                      <a:r>
                        <a:rPr lang="en-US" altLang="ko-KR" sz="1600" b="0" i="0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SA</a:t>
                      </a:r>
                      <a:r>
                        <a:rPr lang="ko-KR" altLang="en-US" sz="1600" b="0" i="0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輔導老師見面</a:t>
                      </a:r>
                      <a:endParaRPr lang="ko-KR" altLang="en-US" sz="1600" b="0" i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5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dirty="0">
                          <a:solidFill>
                            <a:schemeClr val="accent2"/>
                          </a:solidFill>
                          <a:latin typeface="+mj-ea"/>
                          <a:ea typeface="+mn-ea"/>
                          <a:cs typeface="+mn-cs"/>
                        </a:rPr>
                        <a:t>13:00 – 14:45 </a:t>
                      </a:r>
                      <a:endParaRPr lang="ko-KR" alt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新生說明會</a:t>
                      </a:r>
                      <a:endParaRPr lang="ko-KR" altLang="en-US" sz="1600" b="0" i="0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38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dirty="0">
                          <a:solidFill>
                            <a:schemeClr val="accent2"/>
                          </a:solidFill>
                          <a:latin typeface="+mj-ea"/>
                          <a:ea typeface="+mn-ea"/>
                          <a:cs typeface="+mn-cs"/>
                        </a:rPr>
                        <a:t>14:45 – 23:00</a:t>
                      </a:r>
                      <a:endParaRPr lang="ko-KR" alt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換錢及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Ayala mall</a:t>
                      </a: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指南</a:t>
                      </a:r>
                      <a:r>
                        <a:rPr lang="ko-KR" altLang="en-US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(1</a:t>
                      </a: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樓警衛室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, 15:30</a:t>
                      </a: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出發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)</a:t>
                      </a: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換錢是為了</a:t>
                      </a:r>
                      <a:r>
                        <a:rPr lang="zh-CN" altLang="ko-KR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後續在菲律賓的</a:t>
                      </a:r>
                      <a:r>
                        <a:rPr lang="ko-KR" altLang="en-US" sz="1600" b="0" i="0" kern="12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簽證延期費</a:t>
                      </a:r>
                      <a:r>
                        <a:rPr lang="zh-CN" altLang="en-US" sz="1600" b="0" i="0" kern="12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、教材費、生活費</a:t>
                      </a:r>
                      <a:r>
                        <a:rPr lang="ko-KR" altLang="en-US" sz="1600" b="0" i="0" kern="12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等</a:t>
                      </a:r>
                      <a:endParaRPr lang="en-US" altLang="ko-KR" sz="1600" b="0" i="0" kern="12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拍照</a:t>
                      </a:r>
                      <a:r>
                        <a:rPr lang="ko-KR" altLang="en-US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: 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二</a:t>
                      </a: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張美簽</a:t>
                      </a:r>
                      <a:r>
                        <a:rPr lang="zh-CN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大小</a:t>
                      </a:r>
                      <a:r>
                        <a:rPr lang="ko-KR" altLang="en-US" sz="1600" b="0" i="0" kern="1200" dirty="0" err="1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照片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(</a:t>
                      </a:r>
                      <a:r>
                        <a:rPr lang="ko-KR" altLang="en-US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2 X 2</a:t>
                      </a:r>
                      <a:r>
                        <a:rPr lang="ko-KR" altLang="en-US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</a:t>
                      </a:r>
                      <a:r>
                        <a:rPr lang="en-US" altLang="ko-KR" sz="1600" b="0" i="0" kern="1200" dirty="0">
                          <a:solidFill>
                            <a:schemeClr val="dk1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)</a:t>
                      </a: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u="sng" kern="12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第一天可以</a:t>
                      </a:r>
                      <a:r>
                        <a:rPr lang="zh-CN" altLang="ko-KR" sz="1600" b="0" i="0" u="sng" kern="12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在晚上</a:t>
                      </a:r>
                      <a:r>
                        <a:rPr lang="en-US" altLang="zh-CN" sz="1600" b="0" i="0" u="sng" kern="12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11</a:t>
                      </a:r>
                      <a:r>
                        <a:rPr lang="zh-CN" altLang="en-US" sz="1600" b="0" i="0" u="sng" kern="12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點之前返校</a:t>
                      </a:r>
                      <a:r>
                        <a:rPr lang="ko-KR" altLang="en-US" sz="1600" b="0" i="0" u="sng" kern="1200" dirty="0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 </a:t>
                      </a: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0" i="0" u="sng" kern="1200" dirty="0" err="1">
                          <a:solidFill>
                            <a:srgbClr val="FF0000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門禁時間之前各自返校</a:t>
                      </a:r>
                      <a:endParaRPr lang="en-US" altLang="ko-KR" sz="1600" b="0" i="0" u="sng" kern="1200" dirty="0">
                        <a:solidFill>
                          <a:srgbClr val="FF0000"/>
                        </a:solidFill>
                        <a:latin typeface="Heiti SC Medium" pitchFamily="2" charset="-128"/>
                        <a:ea typeface="Heiti SC Medium" pitchFamily="2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5"/>
            <a:ext cx="4536504" cy="48965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96" y="1268760"/>
            <a:ext cx="4679504" cy="477619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FEE889B-8A4F-2048-8405-7415E4AA59E0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860772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ct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4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English only challenge</a:t>
            </a:r>
          </a:p>
        </p:txBody>
      </p:sp>
      <p:pic>
        <p:nvPicPr>
          <p:cNvPr id="6" name="圖片 5" descr="一張含有 室內, 天花板, 地板, 牆 的圖片&#10;&#10;自動產生的描述">
            <a:extLst>
              <a:ext uri="{FF2B5EF4-FFF2-40B4-BE49-F238E27FC236}">
                <a16:creationId xmlns:a16="http://schemas.microsoft.com/office/drawing/2014/main" id="{4EBAD49E-E89A-A143-89DE-100DBE24B5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381" b="14930"/>
          <a:stretch/>
        </p:blipFill>
        <p:spPr>
          <a:xfrm>
            <a:off x="612925" y="1556792"/>
            <a:ext cx="7910034" cy="36004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1F1068C9-3A0E-F94D-ABF2-870EB0A3B527}"/>
              </a:ext>
            </a:extLst>
          </p:cNvPr>
          <p:cNvSpPr txBox="1"/>
          <p:nvPr/>
        </p:nvSpPr>
        <p:spPr>
          <a:xfrm>
            <a:off x="1962101" y="544522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800" dirty="0">
                <a:latin typeface="Heiti SC Medium" pitchFamily="2" charset="-128"/>
                <a:ea typeface="Heiti SC Medium" pitchFamily="2" charset="-128"/>
              </a:rPr>
              <a:t>詳細規定或欲報名者請洽辦公室</a:t>
            </a:r>
          </a:p>
        </p:txBody>
      </p:sp>
    </p:spTree>
    <p:extLst>
      <p:ext uri="{BB962C8B-B14F-4D97-AF65-F5344CB8AC3E}">
        <p14:creationId xmlns:p14="http://schemas.microsoft.com/office/powerpoint/2010/main" val="26172304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681" y="5590981"/>
            <a:ext cx="9043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0070C0"/>
                </a:solidFill>
                <a:latin typeface="Bahnschrift Condensed" panose="020B0502040204020203" pitchFamily="34" charset="0"/>
                <a:ea typeface="Segoe UI Emoji" panose="020B0502040204020203" pitchFamily="34" charset="0"/>
              </a:rPr>
              <a:t>1000peso</a:t>
            </a:r>
            <a:r>
              <a:rPr lang="zh-CN" altLang="en-US" sz="3600" b="1" dirty="0">
                <a:solidFill>
                  <a:srgbClr val="0070C0"/>
                </a:solidFill>
                <a:latin typeface="Bahnschrift Condensed" panose="020B0502040204020203" pitchFamily="34" charset="0"/>
                <a:ea typeface="宋体" panose="02010600030101010101" pitchFamily="2" charset="-122"/>
              </a:rPr>
              <a:t>的押金會在歸還檢查後退還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02" y="4912098"/>
            <a:ext cx="2451273" cy="5321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745" y="4912099"/>
            <a:ext cx="2451273" cy="5321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12099"/>
            <a:ext cx="2451273" cy="5321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082" y="1196752"/>
            <a:ext cx="1630871" cy="18361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193" y="3186358"/>
            <a:ext cx="1474835" cy="1666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233" y="1208487"/>
            <a:ext cx="1625004" cy="18361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377" y="1631270"/>
            <a:ext cx="2425103" cy="27304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88" y="1631269"/>
            <a:ext cx="2425103" cy="2730422"/>
          </a:xfrm>
          <a:prstGeom prst="rect">
            <a:avLst/>
          </a:prstGeom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E3F1966F-CD9F-CC43-A2A1-364C5680C0BC}"/>
              </a:ext>
            </a:extLst>
          </p:cNvPr>
          <p:cNvSpPr txBox="1">
            <a:spLocks noChangeArrowheads="1"/>
          </p:cNvSpPr>
          <p:nvPr/>
        </p:nvSpPr>
        <p:spPr>
          <a:xfrm>
            <a:off x="282351" y="260648"/>
            <a:ext cx="860772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ct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RENTAL SYSTEM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1"/>
          <p:cNvGrpSpPr/>
          <p:nvPr/>
        </p:nvGrpSpPr>
        <p:grpSpPr>
          <a:xfrm>
            <a:off x="-1908720" y="620688"/>
            <a:ext cx="9584474" cy="648072"/>
            <a:chOff x="-1402627" y="1357750"/>
            <a:chExt cx="9584474" cy="648072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>
            <a:xfrm>
              <a:off x="-1402627" y="1357750"/>
              <a:ext cx="9584474" cy="6480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571500" indent="-571500" algn="r" eaLnBrk="0" fontAlgn="base" hangingPunct="0">
                <a:lnSpc>
                  <a:spcPct val="150000"/>
                </a:lnSpc>
                <a:spcAft>
                  <a:spcPct val="0"/>
                </a:spcAft>
                <a:defRPr/>
              </a:pPr>
              <a:r>
                <a:rPr lang="en-US" altLang="ko-KR" sz="4800" b="1" spc="-137" dirty="0">
                  <a:solidFill>
                    <a:schemeClr val="accent2"/>
                  </a:solidFill>
                  <a:latin typeface="Arial Black" panose="020B0A04020102020204" pitchFamily="34" charset="0"/>
                  <a:cs typeface="Calibri" panose="020F0502020204030204" pitchFamily="34" charset="0"/>
                </a:rPr>
                <a:t>How to write </a:t>
              </a:r>
              <a:r>
                <a:rPr lang="en-US" altLang="ko-KR" sz="4400" b="1" kern="500" cap="all" spc="-250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epilogue</a:t>
              </a:r>
              <a:endPara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644055" y="2005822"/>
              <a:ext cx="12954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098035" y="2924944"/>
            <a:ext cx="4013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000" b="1" spc="-137" dirty="0" err="1">
                <a:latin typeface="Arial" panose="020B0604020202020204" pitchFamily="34" charset="0"/>
                <a:cs typeface="Arial" panose="020B0604020202020204" pitchFamily="34" charset="0"/>
              </a:rPr>
              <a:t>寫超過</a:t>
            </a:r>
            <a:r>
              <a:rPr lang="en-US" altLang="ko-KR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r>
              <a:rPr lang="zh-CN" altLang="en-US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字可獲得</a:t>
            </a:r>
            <a:r>
              <a:rPr lang="en-US" altLang="zh-CN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r>
              <a:rPr lang="zh-CN" altLang="en-US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折扣</a:t>
            </a:r>
            <a:r>
              <a:rPr lang="ko-KR" altLang="en-US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ko-KR" sz="2000" b="1" spc="-13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ko-KR" sz="2000" b="1" spc="-13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000" b="1" spc="-137" dirty="0">
                <a:latin typeface="Arial" panose="020B0604020202020204" pitchFamily="34" charset="0"/>
                <a:ea typeface="Heiti SC Medium" pitchFamily="2" charset="-128"/>
                <a:cs typeface="Arial" panose="020B0604020202020204" pitchFamily="34" charset="0"/>
              </a:rPr>
              <a:t>也可換住宿一天</a:t>
            </a:r>
            <a:endParaRPr lang="en-US" altLang="zh-CN" sz="2000" b="1" spc="-137" dirty="0">
              <a:latin typeface="Arial" panose="020B0604020202020204" pitchFamily="34" charset="0"/>
              <a:ea typeface="Heiti SC Medium" pitchFamily="2" charset="-128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ko-KR" sz="2000" b="1" spc="-137" dirty="0">
              <a:latin typeface="Arial" panose="020B0604020202020204" pitchFamily="34" charset="0"/>
              <a:ea typeface="Heiti SC Medium" pitchFamily="2" charset="-128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000" b="1" spc="-137" dirty="0">
                <a:latin typeface="Arial" panose="020B0604020202020204" pitchFamily="34" charset="0"/>
                <a:ea typeface="Heiti SC Medium" pitchFamily="2" charset="-128"/>
                <a:cs typeface="Arial" panose="020B0604020202020204" pitchFamily="34" charset="0"/>
              </a:rPr>
              <a:t>2</a:t>
            </a:r>
            <a:r>
              <a:rPr lang="zh-CN" altLang="en-US" sz="2000" b="1" spc="-137" dirty="0">
                <a:latin typeface="Arial" panose="020B0604020202020204" pitchFamily="34" charset="0"/>
                <a:ea typeface="Heiti SC Medium" pitchFamily="2" charset="-128"/>
                <a:cs typeface="Arial" panose="020B0604020202020204" pitchFamily="34" charset="0"/>
              </a:rPr>
              <a:t>號櫃檯</a:t>
            </a:r>
            <a:endParaRPr lang="en-US" altLang="zh-CN" sz="2000" b="1" spc="-137" dirty="0">
              <a:latin typeface="Arial" panose="020B0604020202020204" pitchFamily="34" charset="0"/>
              <a:ea typeface="Heiti SC Medium" pitchFamily="2" charset="-128"/>
              <a:cs typeface="Arial" panose="020B0604020202020204" pitchFamily="34" charset="0"/>
            </a:endParaRPr>
          </a:p>
        </p:txBody>
      </p:sp>
      <p:pic>
        <p:nvPicPr>
          <p:cNvPr id="7" name="Picture 3" descr="Picture 3">
            <a:extLst>
              <a:ext uri="{FF2B5EF4-FFF2-40B4-BE49-F238E27FC236}">
                <a16:creationId xmlns:a16="http://schemas.microsoft.com/office/drawing/2014/main" id="{47EFC9D8-D27A-0C46-9367-E626F2D186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44012" t="12863" r="24415" b="26172"/>
          <a:stretch/>
        </p:blipFill>
        <p:spPr>
          <a:xfrm>
            <a:off x="971600" y="1772816"/>
            <a:ext cx="3456384" cy="37543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537812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2143" y="868680"/>
            <a:ext cx="7183436" cy="4265296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Rectangle 2"/>
          <p:cNvSpPr txBox="1"/>
          <p:nvPr/>
        </p:nvSpPr>
        <p:spPr>
          <a:xfrm>
            <a:off x="4213235" y="2762800"/>
            <a:ext cx="2993959" cy="477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500" b="1" u="sng"/>
            </a:pPr>
            <a:r>
              <a:rPr lang="zh-CN" altLang="en-US" dirty="0"/>
              <a:t>進入</a:t>
            </a:r>
            <a:r>
              <a:rPr dirty="0"/>
              <a:t>“</a:t>
            </a:r>
            <a:r>
              <a:rPr dirty="0" err="1"/>
              <a:t>smenglish.com</a:t>
            </a:r>
            <a:r>
              <a:rPr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325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973595" y="516488"/>
            <a:ext cx="719681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algn="ctr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GROUP CHAT</a:t>
            </a:r>
          </a:p>
        </p:txBody>
      </p:sp>
      <p:pic>
        <p:nvPicPr>
          <p:cNvPr id="3" name="圖片 2" descr="一張含有 樣式, 圖形, 正方形, 像素 的圖片&#10;&#10;自動產生的描述">
            <a:extLst>
              <a:ext uri="{FF2B5EF4-FFF2-40B4-BE49-F238E27FC236}">
                <a16:creationId xmlns:a16="http://schemas.microsoft.com/office/drawing/2014/main" id="{DA303447-EB7A-CF42-9875-94854E0FB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22" y="1493322"/>
            <a:ext cx="3871356" cy="3871356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441B3AE-E0CD-F648-99D7-378A420E2244}"/>
              </a:ext>
            </a:extLst>
          </p:cNvPr>
          <p:cNvSpPr txBox="1"/>
          <p:nvPr/>
        </p:nvSpPr>
        <p:spPr>
          <a:xfrm>
            <a:off x="664520" y="5517232"/>
            <a:ext cx="781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800" dirty="0">
                <a:solidFill>
                  <a:srgbClr val="FF0000"/>
                </a:solidFill>
                <a:latin typeface="Heiti SC Medium" pitchFamily="2" charset="-128"/>
                <a:ea typeface="Heiti SC Medium" pitchFamily="2" charset="-128"/>
              </a:rPr>
              <a:t>此群組為經理發布訊息用 有問題請到辦公室詢問</a:t>
            </a:r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124744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87624" y="1390328"/>
            <a:ext cx="6542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>
                <a:latin typeface="Rockwell Extra Bold" panose="02060903040505020403" pitchFamily="18" charset="0"/>
                <a:ea typeface="굴림" pitchFamily="50" charset="-127"/>
              </a:rPr>
              <a:t>SMEAG Capital Campus</a:t>
            </a:r>
            <a:endParaRPr lang="ko-KR" altLang="en-US" sz="3600" b="1" dirty="0">
              <a:latin typeface="Rockwell Extra Bold" panose="02060903040505020403" pitchFamily="18" charset="0"/>
              <a:ea typeface="굴림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05660" y="2309332"/>
            <a:ext cx="24288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緊急</a:t>
            </a:r>
            <a:r>
              <a:rPr lang="zh-CN" altLang="en-US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聯絡</a:t>
            </a:r>
            <a:r>
              <a:rPr lang="zh-CN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電話</a:t>
            </a:r>
            <a:endParaRPr lang="en-US" altLang="ko-KR" sz="2500" b="1" dirty="0">
              <a:solidFill>
                <a:srgbClr val="002060"/>
              </a:solidFill>
              <a:latin typeface="Heiti SC Medium" pitchFamily="2" charset="-128"/>
              <a:ea typeface="Heiti SC Medium" pitchFamily="2" charset="-128"/>
            </a:endParaRPr>
          </a:p>
          <a:p>
            <a:pPr algn="ctr"/>
            <a:r>
              <a:rPr lang="en-US" altLang="ko-KR" sz="2500" b="1" dirty="0">
                <a:solidFill>
                  <a:srgbClr val="002060"/>
                </a:solidFill>
                <a:latin typeface="굴림" pitchFamily="50" charset="-127"/>
                <a:ea typeface="굴림" pitchFamily="50" charset="-127"/>
              </a:rPr>
              <a:t>032-252-2051</a:t>
            </a:r>
            <a:endParaRPr lang="ko-KR" altLang="en-US" sz="2500" b="1" dirty="0">
              <a:solidFill>
                <a:srgbClr val="00206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2411" y="3334546"/>
            <a:ext cx="6903720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500" b="1" dirty="0" err="1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地址</a:t>
            </a:r>
            <a:endParaRPr lang="en-US" altLang="ko-KR" sz="2500" b="1" dirty="0">
              <a:solidFill>
                <a:srgbClr val="002060"/>
              </a:solidFill>
              <a:latin typeface="Heiti SC Medium" pitchFamily="2" charset="-128"/>
              <a:ea typeface="Heiti SC Medium" pitchFamily="2" charset="-128"/>
            </a:endParaRPr>
          </a:p>
          <a:p>
            <a:pPr algn="ctr"/>
            <a:r>
              <a:rPr lang="en-US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SMEAG Capital Campus</a:t>
            </a:r>
            <a:br>
              <a:rPr lang="en-US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</a:br>
            <a:r>
              <a:rPr lang="en-US" altLang="ko-KR" sz="2500" b="1" dirty="0" err="1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Emillio</a:t>
            </a:r>
            <a:r>
              <a:rPr lang="en-US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 Osmena cor., Bataan St. Guadalupe,</a:t>
            </a:r>
            <a:br>
              <a:rPr lang="en-US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</a:br>
            <a:r>
              <a:rPr lang="en-US" altLang="ko-KR" sz="2500" b="1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</a:rPr>
              <a:t>Cebu city, Cebu 6000, Philippines</a:t>
            </a:r>
            <a:endParaRPr lang="ko-KR" altLang="en-US" sz="2500" b="1" dirty="0">
              <a:solidFill>
                <a:srgbClr val="00206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6358" y="547524"/>
            <a:ext cx="800290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We highly appreciate</a:t>
            </a:r>
            <a:br>
              <a:rPr lang="en-US" sz="9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</a:br>
            <a:r>
              <a:rPr lang="en-US" sz="9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your time!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503" y="3809006"/>
            <a:ext cx="2474619" cy="6845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33" y="4908225"/>
            <a:ext cx="1584330" cy="5749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309" y="4908225"/>
            <a:ext cx="1286215" cy="5750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03" y="5656559"/>
            <a:ext cx="1295163" cy="4364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21" y="5503420"/>
            <a:ext cx="1103912" cy="62923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503" y="5582341"/>
            <a:ext cx="806983" cy="5302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564" y="5684467"/>
            <a:ext cx="1189459" cy="4085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173" y="4908223"/>
            <a:ext cx="1046239" cy="5994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58" y="4926799"/>
            <a:ext cx="1874581" cy="562288"/>
          </a:xfrm>
          <a:prstGeom prst="rect">
            <a:avLst/>
          </a:prstGeom>
          <a:effectLst>
            <a:glow rad="381000">
              <a:schemeClr val="bg1"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5562600" y="1219200"/>
            <a:ext cx="1295400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12200" y="575960"/>
            <a:ext cx="6248032" cy="6267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indent="-571500" eaLnBrk="0" fontAlgn="base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Day</a:t>
            </a:r>
            <a:r>
              <a:rPr lang="zh-TW" altLang="en-US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 </a:t>
            </a:r>
            <a:r>
              <a: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굴림" pitchFamily="50" charset="-127"/>
              </a:rPr>
              <a:t>2 schedule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97933949"/>
              </p:ext>
            </p:extLst>
          </p:nvPr>
        </p:nvGraphicFramePr>
        <p:xfrm>
          <a:off x="412200" y="1988840"/>
          <a:ext cx="8319600" cy="2429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5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kern="1200" dirty="0" err="1">
                          <a:solidFill>
                            <a:schemeClr val="accent2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領取課程表</a:t>
                      </a:r>
                      <a:endParaRPr lang="ko-KR" altLang="en-US" b="1" dirty="0">
                        <a:solidFill>
                          <a:schemeClr val="accent2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時間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上午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8:00</a:t>
                      </a:r>
                      <a:endParaRPr lang="en-US" altLang="ko-KR" sz="1600" b="1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場所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二樓辦公室或者教室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與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SA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老師見面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)</a:t>
                      </a: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從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SA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老師領取測試成績以及課程表後開始上課</a:t>
                      </a:r>
                      <a:endParaRPr lang="en-US" altLang="ko-KR" sz="1600" b="1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5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>
                          <a:solidFill>
                            <a:schemeClr val="accent2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正式上課</a:t>
                      </a:r>
                      <a:endParaRPr lang="ko-KR" altLang="en-US" b="1" dirty="0">
                        <a:solidFill>
                          <a:schemeClr val="accent2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時間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: 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上午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8:40~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下午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6:05</a:t>
                      </a:r>
                      <a:endParaRPr lang="en-US" altLang="ko-KR" sz="1600" b="1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9411363"/>
                  </a:ext>
                </a:extLst>
              </a:tr>
              <a:tr h="4345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kern="1200" dirty="0" err="1">
                          <a:solidFill>
                            <a:schemeClr val="accent2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購買教材</a:t>
                      </a:r>
                      <a:endParaRPr lang="ko-KR" altLang="en-US" b="1" dirty="0">
                        <a:solidFill>
                          <a:schemeClr val="accent2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課程安排後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，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學生須和</a:t>
                      </a:r>
                      <a:r>
                        <a:rPr lang="en-US" altLang="ko-KR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SA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老師溝通後再確定所需</a:t>
                      </a:r>
                      <a:r>
                        <a:rPr lang="zh-CN" altLang="ko-KR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要</a:t>
                      </a: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購買的教材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5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kern="1200" dirty="0" err="1">
                          <a:solidFill>
                            <a:schemeClr val="accent2"/>
                          </a:solidFill>
                          <a:latin typeface="Heiti SC Medium" pitchFamily="2" charset="-128"/>
                          <a:ea typeface="Heiti SC Medium" pitchFamily="2" charset="-128"/>
                          <a:cs typeface="+mn-cs"/>
                        </a:rPr>
                        <a:t>晚斯巴達</a:t>
                      </a:r>
                      <a:endParaRPr lang="ko-KR" altLang="en-US" b="1" dirty="0">
                        <a:solidFill>
                          <a:schemeClr val="accent2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600" b="1" dirty="0" err="1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時間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：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下午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7:00-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下午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Heiti SC Medium" pitchFamily="2" charset="-128"/>
                          <a:ea typeface="Heiti SC Medium" pitchFamily="2" charset="-128"/>
                        </a:rPr>
                        <a:t>8:35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041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7" y="652534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2" name="图片 1" descr="2023 Local fee(현지납부비)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/>
          <a:srcRect b="2285"/>
          <a:stretch/>
        </p:blipFill>
        <p:spPr>
          <a:xfrm>
            <a:off x="934720" y="151596"/>
            <a:ext cx="7317740" cy="6157724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-3175" y="3068960"/>
            <a:ext cx="9144000" cy="7200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latin typeface="Expo M" pitchFamily="18" charset="-127"/>
                <a:ea typeface="Expo M" pitchFamily="18" charset="-127"/>
              </a:rPr>
              <a:t>※</a:t>
            </a:r>
            <a:r>
              <a:rPr lang="ko-KR" altLang="en-US" sz="3200" b="1" dirty="0" err="1">
                <a:latin typeface="SimSun" panose="02010600030101010101" pitchFamily="2" charset="-122"/>
                <a:ea typeface="SimSun" panose="02010600030101010101" pitchFamily="2" charset="-122"/>
              </a:rPr>
              <a:t>週二前</a:t>
            </a:r>
            <a:r>
              <a:rPr lang="zh-CN" altLang="en-US" sz="3200" b="1" dirty="0">
                <a:latin typeface="+mj-ea"/>
                <a:ea typeface="+mj-ea"/>
              </a:rPr>
              <a:t>必須一次性付清所有費用</a:t>
            </a:r>
            <a:r>
              <a:rPr lang="en-US" altLang="ko-KR" sz="3200" b="1" dirty="0">
                <a:latin typeface="Expo M" pitchFamily="18" charset="-127"/>
                <a:ea typeface="Expo M" pitchFamily="18" charset="-127"/>
              </a:rPr>
              <a:t>※</a:t>
            </a:r>
            <a:endParaRPr lang="ko-KR" altLang="en-US" sz="3200" b="1" dirty="0">
              <a:latin typeface="Expo M" pitchFamily="18" charset="-127"/>
              <a:ea typeface="Expo M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9772" y="355635"/>
            <a:ext cx="410445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spc="-137">
                <a:latin typeface="Arial" panose="020B0604020202020204" pitchFamily="34" charset="0"/>
                <a:cs typeface="Calibri" panose="020F0502020204030204" pitchFamily="34" charset="0"/>
              </a:rPr>
              <a:t>2023</a:t>
            </a:r>
            <a:r>
              <a:rPr lang="ko-KR" altLang="en-US" sz="3000" b="1" spc="-137">
                <a:latin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b="1" spc="-137">
                <a:latin typeface="Arial" panose="020B0604020202020204" pitchFamily="34" charset="0"/>
                <a:cs typeface="Calibri" panose="020F0502020204030204" pitchFamily="34" charset="0"/>
              </a:rPr>
              <a:t>New Schedule</a:t>
            </a:r>
            <a:endParaRPr lang="en-US" altLang="ko-KR" sz="3000" b="1" spc="-13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24C8BEC7-DE38-2E4F-8DE9-E74040747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3" y="970637"/>
            <a:ext cx="9144000" cy="491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86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1"/>
          <p:cNvGrpSpPr/>
          <p:nvPr/>
        </p:nvGrpSpPr>
        <p:grpSpPr>
          <a:xfrm>
            <a:off x="-1476672" y="620688"/>
            <a:ext cx="9584474" cy="648072"/>
            <a:chOff x="-970579" y="1357750"/>
            <a:chExt cx="9584474" cy="648072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>
            <a:xfrm>
              <a:off x="-970579" y="1357750"/>
              <a:ext cx="9584474" cy="6480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571500" indent="-571500" algn="r" eaLnBrk="0" fontAlgn="base" hangingPunct="0">
                <a:lnSpc>
                  <a:spcPct val="150000"/>
                </a:lnSpc>
                <a:spcAft>
                  <a:spcPct val="0"/>
                </a:spcAft>
                <a:defRPr/>
              </a:pPr>
              <a:r>
                <a:rPr lang="en-US" altLang="ko-KR" sz="4800" b="1" spc="-137" dirty="0">
                  <a:solidFill>
                    <a:schemeClr val="accent2"/>
                  </a:solidFill>
                  <a:latin typeface="Arial Black" panose="020B0A04020102020204" pitchFamily="34" charset="0"/>
                  <a:cs typeface="Calibri" panose="020F0502020204030204" pitchFamily="34" charset="0"/>
                </a:rPr>
                <a:t>How to use </a:t>
              </a:r>
              <a:r>
                <a:rPr lang="en-US" altLang="ko-KR" sz="4400" b="1" kern="500" cap="all" spc="-250" dirty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</a:rPr>
                <a:t>Punch card</a:t>
              </a:r>
              <a:endParaRPr lang="en-US" altLang="ko-KR" sz="4800" b="1" kern="500" cap="all" spc="-25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644055" y="2005822"/>
              <a:ext cx="12954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098035" y="2924944"/>
            <a:ext cx="401368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000" b="1" spc="-137" dirty="0" err="1">
                <a:latin typeface="Heiti SC Medium" pitchFamily="2" charset="-128"/>
                <a:ea typeface="Heiti SC Medium" pitchFamily="2" charset="-128"/>
                <a:cs typeface="Calibri" panose="020F0502020204030204" pitchFamily="34" charset="0"/>
              </a:rPr>
              <a:t>上課前</a:t>
            </a:r>
            <a:r>
              <a:rPr lang="ko-KR" altLang="en-US" sz="2000" b="1" spc="-137" dirty="0">
                <a:latin typeface="굴림" pitchFamily="50" charset="-127"/>
                <a:cs typeface="Calibri" panose="020F0502020204030204" pitchFamily="34" charset="0"/>
              </a:rPr>
              <a:t> </a:t>
            </a:r>
            <a:r>
              <a:rPr lang="en-US" altLang="ko-KR" sz="2000" b="1" spc="-137" dirty="0">
                <a:latin typeface="굴림" pitchFamily="50" charset="-127"/>
                <a:cs typeface="Calibri" panose="020F0502020204030204" pitchFamily="34" charset="0"/>
              </a:rPr>
              <a:t>: </a:t>
            </a:r>
            <a:r>
              <a:rPr lang="en-US" altLang="ko-KR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PUNCH 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ko-KR" sz="2000" b="1" spc="-137" dirty="0">
              <a:latin typeface="굴림" pitchFamily="50" charset="-127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000" b="1" spc="-137" dirty="0" err="1">
                <a:latin typeface="Heiti SC Medium" pitchFamily="2" charset="-128"/>
                <a:ea typeface="Heiti SC Medium" pitchFamily="2" charset="-128"/>
                <a:cs typeface="Calibri" panose="020F0502020204030204" pitchFamily="34" charset="0"/>
              </a:rPr>
              <a:t>下課時</a:t>
            </a:r>
            <a:r>
              <a:rPr lang="ko-KR" altLang="en-US" sz="2000" b="1" spc="-137" dirty="0">
                <a:latin typeface="굴림" pitchFamily="50" charset="-127"/>
                <a:cs typeface="Calibri" panose="020F0502020204030204" pitchFamily="34" charset="0"/>
              </a:rPr>
              <a:t> </a:t>
            </a:r>
            <a:r>
              <a:rPr lang="en-US" altLang="ko-KR" sz="2000" b="1" spc="-137" dirty="0">
                <a:latin typeface="굴림" pitchFamily="50" charset="-127"/>
                <a:cs typeface="Calibri" panose="020F0502020204030204" pitchFamily="34" charset="0"/>
              </a:rPr>
              <a:t>: </a:t>
            </a:r>
            <a:r>
              <a:rPr lang="ko-KR" altLang="en-US" sz="2000" b="1" spc="-137" dirty="0" err="1">
                <a:latin typeface="Heiti SC Medium" pitchFamily="2" charset="-128"/>
                <a:ea typeface="Heiti SC Medium" pitchFamily="2" charset="-128"/>
                <a:cs typeface="Calibri" panose="020F0502020204030204" pitchFamily="34" charset="0"/>
              </a:rPr>
              <a:t>任課老師簽名</a:t>
            </a:r>
            <a:r>
              <a:rPr lang="ko-KR" altLang="en-US" sz="2000" b="1" spc="-137" dirty="0">
                <a:latin typeface="굴림" pitchFamily="50" charset="-127"/>
                <a:cs typeface="Calibri" panose="020F0502020204030204" pitchFamily="34" charset="0"/>
              </a:rPr>
              <a:t> </a:t>
            </a:r>
            <a:endParaRPr lang="en-US" altLang="ko-KR" sz="2000" b="1" spc="-137" dirty="0">
              <a:latin typeface="굴림" pitchFamily="50" charset="-127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ko-KR" sz="2000" b="1" spc="-137" dirty="0">
              <a:latin typeface="굴림" pitchFamily="50" charset="-127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000" b="1" spc="-137" dirty="0" err="1">
                <a:latin typeface="Heiti SC Medium" pitchFamily="2" charset="-128"/>
                <a:ea typeface="Heiti SC Medium" pitchFamily="2" charset="-128"/>
                <a:cs typeface="Calibri" panose="020F0502020204030204" pitchFamily="34" charset="0"/>
              </a:rPr>
              <a:t>下課後</a:t>
            </a:r>
            <a:r>
              <a:rPr lang="zh-CN" altLang="en-US" sz="2000" b="1" spc="-137" dirty="0">
                <a:latin typeface="굴림" pitchFamily="50" charset="-127"/>
                <a:cs typeface="Calibri" panose="020F0502020204030204" pitchFamily="34" charset="0"/>
              </a:rPr>
              <a:t> </a:t>
            </a:r>
            <a:r>
              <a:rPr lang="en-US" altLang="ko-KR" sz="2000" b="1" spc="-137" dirty="0">
                <a:latin typeface="굴림" pitchFamily="50" charset="-127"/>
                <a:cs typeface="Calibri" panose="020F0502020204030204" pitchFamily="34" charset="0"/>
              </a:rPr>
              <a:t>: </a:t>
            </a:r>
            <a:r>
              <a:rPr lang="en-US" altLang="ko-KR" sz="2000" b="1" spc="-137" dirty="0">
                <a:latin typeface="Arial" panose="020B0604020202020204" pitchFamily="34" charset="0"/>
                <a:cs typeface="Arial" panose="020B0604020202020204" pitchFamily="34" charset="0"/>
              </a:rPr>
              <a:t>PUNCH OUT</a:t>
            </a:r>
            <a:endParaRPr lang="en-US" sz="2000" b="1" spc="-13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그림 17" descr="20181029_1226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88840"/>
            <a:ext cx="4511235" cy="3600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2770cc0-5bfc-44f7-a025-a8540161fed8"/>
  <p:tag name="COMMONDATA" val="eyJoZGlkIjoiZWRiMDgyYjQ2NTBkNzIxN2E4NjYwZDljOThmMTVkYj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8eeae3-48fa-4569-972b-cc740b1e1d0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6256a67-b546-45a6-8c79-bfde0b4eadf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d2f829-feb1-4780-87f4-a3cfbbdca262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d4fe0e5-283a-490d-bf0e-9ef7b5cc907e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14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8ff71c1-93ee-4605-aedf-6a3c093005cf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66ad05c-d552-43c6-92a1-78accf8a184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0ee9636-d59e-4ab1-9e58-0b202779c8c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a420c4d-2f0e-4482-92e4-151104d517f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022840-3a3f-4cfe-ac90-701446377f87}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23428</TotalTime>
  <Words>2827</Words>
  <Application>Microsoft Macintosh PowerPoint</Application>
  <PresentationFormat>On-screen Show (4:3)</PresentationFormat>
  <Paragraphs>488</Paragraphs>
  <Slides>57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8" baseType="lpstr">
      <vt:lpstr>Arial Unicode MS</vt:lpstr>
      <vt:lpstr>Bahnschrift Condensed</vt:lpstr>
      <vt:lpstr>Expo M</vt:lpstr>
      <vt:lpstr>굴림</vt:lpstr>
      <vt:lpstr>Heiti SC Medium</vt:lpstr>
      <vt:lpstr>HYGraphic-Medium</vt:lpstr>
      <vt:lpstr>Malgun Gothic</vt:lpstr>
      <vt:lpstr>Malgun Gothic</vt:lpstr>
      <vt:lpstr>微软雅黑</vt:lpstr>
      <vt:lpstr>新細明體</vt:lpstr>
      <vt:lpstr>Segoe UI Emoji</vt:lpstr>
      <vt:lpstr>宋体</vt:lpstr>
      <vt:lpstr>宋体</vt:lpstr>
      <vt:lpstr>배달의민족 도현</vt:lpstr>
      <vt:lpstr>Arial</vt:lpstr>
      <vt:lpstr>Arial Black</vt:lpstr>
      <vt:lpstr>Calibri</vt:lpstr>
      <vt:lpstr>Calibri Light</vt:lpstr>
      <vt:lpstr>Mistral</vt:lpstr>
      <vt:lpstr>Rockwell Extra Bold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전총명</dc:creator>
  <cp:lastModifiedBy>PinKuan Lin</cp:lastModifiedBy>
  <cp:revision>762</cp:revision>
  <dcterms:created xsi:type="dcterms:W3CDTF">2017-07-11T10:36:00Z</dcterms:created>
  <dcterms:modified xsi:type="dcterms:W3CDTF">2024-01-08T04:28:37Z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4E71E42A22AF41309F30816D54811DE8</vt:lpwstr>
  </property>
  <property fmtid="{D5CDD505-2E9C-101B-9397-08002B2CF9AE}" pid="3" name="KSOProductBuildVer">
    <vt:lpwstr>2052-11.1.0.13703</vt:lpwstr>
  </property>
</Properties>
</file>